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5522" r:id="rId1"/>
  </p:sldMasterIdLst>
  <p:notesMasterIdLst>
    <p:notesMasterId r:id="rId9"/>
  </p:notesMasterIdLst>
  <p:handoutMasterIdLst>
    <p:handoutMasterId r:id="rId10"/>
  </p:handoutMasterIdLst>
  <p:sldIdLst>
    <p:sldId id="256" r:id="rId2"/>
    <p:sldId id="310" r:id="rId3"/>
    <p:sldId id="333" r:id="rId4"/>
    <p:sldId id="313" r:id="rId5"/>
    <p:sldId id="337" r:id="rId6"/>
    <p:sldId id="338" r:id="rId7"/>
    <p:sldId id="305" r:id="rId8"/>
  </p:sldIdLst>
  <p:sldSz cx="9144000" cy="6858000" type="screen4x3"/>
  <p:notesSz cx="6797675" cy="992822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Бострикова Елена Анатольевна" initials="БЕА" lastIdx="0" clrIdx="0">
    <p:extLst>
      <p:ext uri="{19B8F6BF-5375-455C-9EA6-DF929625EA0E}">
        <p15:presenceInfo xmlns="" xmlns:p15="http://schemas.microsoft.com/office/powerpoint/2012/main" userId="S-1-5-21-4252796151-2055970554-428867027-114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3399"/>
    <a:srgbClr val="EB2546"/>
    <a:srgbClr val="C5FFFF"/>
    <a:srgbClr val="23961A"/>
    <a:srgbClr val="008000"/>
    <a:srgbClr val="66FFFF"/>
    <a:srgbClr val="E5F41C"/>
    <a:srgbClr val="003F3E"/>
    <a:srgbClr val="00C5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67" autoAdjust="0"/>
    <p:restoredTop sz="94131" autoAdjust="0"/>
  </p:normalViewPr>
  <p:slideViewPr>
    <p:cSldViewPr>
      <p:cViewPr varScale="1">
        <p:scale>
          <a:sx n="69" d="100"/>
          <a:sy n="69" d="100"/>
        </p:scale>
        <p:origin x="-136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Relationship Id="rId4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1"/>
    </mc:Choice>
    <mc:Fallback>
      <c:style val="21"/>
    </mc:Fallback>
  </mc:AlternateContent>
  <c:chart>
    <c:autoTitleDeleted val="1"/>
    <c:view3D>
      <c:rotX val="30"/>
      <c:rotY val="131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1.2083284365573715E-3"/>
          <c:w val="0.9090179352580926"/>
          <c:h val="0.8779944543222424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>
                <c:manualLayout>
                  <c:x val="2.5597500164092141E-2"/>
                  <c:y val="-0.1335867904571630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Безвозмездные поступления </a:t>
                    </a:r>
                    <a:r>
                      <a:rPr lang="ru-RU" dirty="0" smtClean="0"/>
                      <a:t>71%</a:t>
                    </a:r>
                    <a:endParaRPr lang="ru-RU" dirty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18479797979797977"/>
                      <c:h val="0.1164179104477611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BA3F-43A3-B648-E67E476ACE1A}"/>
                </c:ext>
              </c:extLst>
            </c:dLbl>
            <c:dLbl>
              <c:idx val="1"/>
              <c:layout>
                <c:manualLayout>
                  <c:x val="-0.14033105220685627"/>
                  <c:y val="-3.6467857562580808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/>
                      <a:t>Налоговые и неналоговые доходы </a:t>
                    </a:r>
                    <a:r>
                      <a:rPr lang="ru-RU" sz="1600" dirty="0" smtClean="0"/>
                      <a:t>29%</a:t>
                    </a:r>
                    <a:endParaRPr lang="ru-RU" sz="1600" baseline="0" dirty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BA3F-43A3-B648-E67E476ACE1A}"/>
                </c:ext>
              </c:extLst>
            </c:dLbl>
            <c:dLbl>
              <c:idx val="2"/>
              <c:delete val="1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BA3F-43A3-B648-E67E476ACE1A}"/>
                </c:ext>
              </c:extLst>
            </c:dLbl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2"/>
                <c:pt idx="0">
                  <c:v>Безвозмездные поступления</c:v>
                </c:pt>
                <c:pt idx="1">
                  <c:v>Налоговые и неналоговые доходы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0.83199999999999996</c:v>
                </c:pt>
                <c:pt idx="1">
                  <c:v>0.16800000000000001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BA3F-43A3-B648-E67E476ACE1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0.86869</cdr:x>
      <cdr:y>0.92766</cdr:y>
    </cdr:from>
    <cdr:to>
      <cdr:x>0.89899</cdr:x>
      <cdr:y>0.98794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8737600" y="4736068"/>
          <a:ext cx="304800" cy="3077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dirty="0"/>
            <a:t>4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21" tIns="45711" rIns="91421" bIns="45711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21" tIns="45711" rIns="91421" bIns="45711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CE969AF-3E19-459B-8DF3-669F67BB718D}" type="datetimeFigureOut">
              <a:rPr lang="ru-RU"/>
              <a:pPr>
                <a:defRPr/>
              </a:pPr>
              <a:t>02.03.2025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21" tIns="45711" rIns="91421" bIns="45711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C4BB4DC-1979-4ED2-B262-9A43A2B089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2989563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21" tIns="45711" rIns="91421" bIns="45711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21" tIns="45711" rIns="91421" bIns="45711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660777B2-884B-4A97-90D5-E1FFFB8392F7}" type="datetimeFigureOut">
              <a:rPr lang="ru-RU"/>
              <a:pPr>
                <a:defRPr/>
              </a:pPr>
              <a:t>02.03.2025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1" tIns="45711" rIns="91421" bIns="45711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8813"/>
          </a:xfrm>
          <a:prstGeom prst="rect">
            <a:avLst/>
          </a:prstGeom>
        </p:spPr>
        <p:txBody>
          <a:bodyPr vert="horz" lIns="91421" tIns="45711" rIns="91421" bIns="45711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21" tIns="45711" rIns="91421" bIns="45711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785D91D-B1F6-46DE-BB79-3BFC262075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8447690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788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40690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0025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58644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4205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09AA931E-360D-4DFF-B943-3447B8F1006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08A452-E8CC-4F2F-89B9-51967858FA17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75810F-F009-4397-82C8-9BD7498FEB9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35934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8" name="Объект 7"/>
          <p:cNvSpPr>
            <a:spLocks noGrp="1"/>
          </p:cNvSpPr>
          <p:nvPr>
            <p:ph sz="quarter" idx="13"/>
          </p:nvPr>
        </p:nvSpPr>
        <p:spPr>
          <a:xfrm>
            <a:off x="-838200" y="990600"/>
            <a:ext cx="914400" cy="9144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60D76-C6E7-4D6F-A473-58A17AC2F5E4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93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FA6CC180-0261-41F3-850A-949A344498B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9E6686-AB28-4E2B-A233-85F6E5FE2D7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23CFD1-8E02-4787-90AC-0D353CD692B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808D1EA1-6EBD-4189-95A2-4EE4C460CBF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2A658-A556-4510-B282-5F042E2BD61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7749FB-ECDE-490C-B29A-4D30423B0C3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25342E-BE8E-48C5-903A-818C2F135118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3186CD-4C35-48AF-B461-0F9DA519772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528DE1C-B5BD-4C06-9D4A-E1F3461851A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23" r:id="rId1"/>
    <p:sldLayoutId id="2147485524" r:id="rId2"/>
    <p:sldLayoutId id="2147485525" r:id="rId3"/>
    <p:sldLayoutId id="2147485526" r:id="rId4"/>
    <p:sldLayoutId id="2147485527" r:id="rId5"/>
    <p:sldLayoutId id="2147485528" r:id="rId6"/>
    <p:sldLayoutId id="2147485529" r:id="rId7"/>
    <p:sldLayoutId id="2147485530" r:id="rId8"/>
    <p:sldLayoutId id="2147485531" r:id="rId9"/>
    <p:sldLayoutId id="2147485532" r:id="rId10"/>
    <p:sldLayoutId id="2147485533" r:id="rId11"/>
    <p:sldLayoutId id="2147485534" r:id="rId12"/>
    <p:sldLayoutId id="2147485211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dmkomm.ru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428604"/>
            <a:ext cx="8072494" cy="535785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  <a:noAutofit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pPr algn="ctr" fontAlgn="base">
              <a:spcAft>
                <a:spcPct val="0"/>
              </a:spcAft>
            </a:pPr>
            <a:r>
              <a:rPr lang="ru-RU" sz="4800" b="1" dirty="0">
                <a:ln w="22225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Исполнение бюджета </a:t>
            </a:r>
            <a:r>
              <a:rPr lang="ru-RU" sz="4800" b="1" dirty="0" err="1" smtClean="0">
                <a:ln w="22225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коммунаровского</a:t>
            </a:r>
            <a:r>
              <a:rPr lang="ru-RU" sz="4800" b="1" dirty="0" smtClean="0">
                <a:ln w="22225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сельсовета </a:t>
            </a:r>
            <a:r>
              <a:rPr lang="ru-RU" sz="4800" b="1" dirty="0">
                <a:ln w="22225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Беловского района Курской области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640" y="5301208"/>
            <a:ext cx="6900882" cy="1395412"/>
          </a:xfrm>
        </p:spPr>
        <p:txBody>
          <a:bodyPr>
            <a:norm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defRPr/>
            </a:pPr>
            <a:r>
              <a:rPr lang="ru-RU" sz="6600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onstantia" panose="02030602050306030303" pitchFamily="18" charset="0"/>
              </a:rPr>
              <a:t>за </a:t>
            </a:r>
            <a:r>
              <a:rPr lang="ru-RU" sz="6600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onstantia" panose="02030602050306030303" pitchFamily="18" charset="0"/>
              </a:rPr>
              <a:t>2023 </a:t>
            </a:r>
            <a:r>
              <a:rPr lang="ru-RU" sz="6600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Constantia" panose="02030602050306030303" pitchFamily="18" charset="0"/>
              </a:rPr>
              <a:t>год</a:t>
            </a:r>
            <a:endParaRPr lang="ru-RU" sz="6600" dirty="0">
              <a:ln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Constantia" panose="02030602050306030303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85794"/>
            <a:ext cx="8929718" cy="939819"/>
          </a:xfrm>
          <a:effectLst>
            <a:glow rad="63500">
              <a:schemeClr val="accent1"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Исполнение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бюджета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Коммунаровского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сельсовета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Беловского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района за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2023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год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</a:br>
            <a:r>
              <a:rPr lang="ru-RU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				                                        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(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руб.)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object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740906"/>
              </p:ext>
            </p:extLst>
          </p:nvPr>
        </p:nvGraphicFramePr>
        <p:xfrm>
          <a:off x="357157" y="2276873"/>
          <a:ext cx="8405771" cy="444251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206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8685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3867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5955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2617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 marL="332740" algn="ctr">
                        <a:lnSpc>
                          <a:spcPct val="100000"/>
                        </a:lnSpc>
                      </a:pPr>
                      <a:r>
                        <a:rPr sz="2000" b="1" spc="-10" dirty="0">
                          <a:latin typeface="Times New Roman"/>
                          <a:cs typeface="Times New Roman"/>
                        </a:rPr>
                        <a:t>Показатели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2275"/>
                        </a:lnSpc>
                      </a:pPr>
                      <a:r>
                        <a:rPr sz="2000" b="1" spc="-20" dirty="0">
                          <a:latin typeface="Times New Roman"/>
                          <a:cs typeface="Times New Roman"/>
                        </a:rPr>
                        <a:t>План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 marL="93345" marR="8509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2000" b="1" spc="-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2000" b="1" dirty="0" smtClean="0">
                          <a:latin typeface="Times New Roman"/>
                          <a:cs typeface="Times New Roman"/>
                        </a:rPr>
                        <a:t>2023 </a:t>
                      </a:r>
                      <a:r>
                        <a:rPr sz="2000" b="1" dirty="0" err="1" smtClean="0">
                          <a:latin typeface="Times New Roman"/>
                          <a:cs typeface="Times New Roman"/>
                        </a:rPr>
                        <a:t>го</a:t>
                      </a:r>
                      <a:r>
                        <a:rPr lang="ru-RU" sz="2000" b="1" dirty="0" err="1" smtClean="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2000" b="1" dirty="0" smtClean="0">
                          <a:latin typeface="Times New Roman"/>
                          <a:cs typeface="Times New Roman"/>
                        </a:rPr>
                        <a:t>у,</a:t>
                      </a:r>
                      <a:r>
                        <a:rPr sz="2000" b="1" spc="-2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20" dirty="0">
                          <a:latin typeface="Times New Roman"/>
                          <a:cs typeface="Times New Roman"/>
                        </a:rPr>
                        <a:t>руб.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71145" algn="ctr">
                        <a:lnSpc>
                          <a:spcPts val="2275"/>
                        </a:lnSpc>
                      </a:pPr>
                      <a:r>
                        <a:rPr sz="2000" b="1" spc="-10" dirty="0">
                          <a:latin typeface="Times New Roman"/>
                          <a:cs typeface="Times New Roman"/>
                        </a:rPr>
                        <a:t>Исполнено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  <a:p>
                      <a:pPr marL="389890" marR="210820" indent="-10668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20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2000" b="1" spc="0" dirty="0" smtClean="0">
                          <a:latin typeface="Times New Roman"/>
                          <a:cs typeface="Times New Roman"/>
                        </a:rPr>
                        <a:t>2023 </a:t>
                      </a:r>
                      <a:r>
                        <a:rPr sz="2000" b="1" spc="-65" dirty="0" err="1" smtClean="0">
                          <a:latin typeface="Times New Roman"/>
                          <a:cs typeface="Times New Roman"/>
                        </a:rPr>
                        <a:t>году</a:t>
                      </a:r>
                      <a:r>
                        <a:rPr sz="2000" b="1" spc="-65" dirty="0" smtClean="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2000" b="1" spc="-1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20" dirty="0">
                          <a:latin typeface="Times New Roman"/>
                          <a:cs typeface="Times New Roman"/>
                        </a:rPr>
                        <a:t>руб.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605155" marR="123189" indent="-485140" algn="ctr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2000" b="1" spc="-10" dirty="0">
                          <a:latin typeface="Times New Roman"/>
                          <a:cs typeface="Times New Roman"/>
                        </a:rPr>
                        <a:t>Исполнение </a:t>
                      </a:r>
                      <a:r>
                        <a:rPr sz="2000" b="1" spc="-25" dirty="0">
                          <a:latin typeface="Times New Roman"/>
                          <a:cs typeface="Times New Roman"/>
                        </a:rPr>
                        <a:t>(%)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36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0257">
                <a:tc>
                  <a:txBody>
                    <a:bodyPr/>
                    <a:lstStyle/>
                    <a:p>
                      <a:pPr marL="367665" marR="354330" indent="14605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2000" spc="-50" dirty="0">
                          <a:latin typeface="Times New Roman"/>
                          <a:cs typeface="Times New Roman"/>
                        </a:rPr>
                        <a:t>Доходы </a:t>
                      </a:r>
                      <a:r>
                        <a:rPr sz="2000" spc="-25" dirty="0">
                          <a:latin typeface="Times New Roman"/>
                          <a:cs typeface="Times New Roman"/>
                        </a:rPr>
                        <a:t>бюджета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latin typeface="Times New Roman"/>
                          <a:cs typeface="Times New Roman"/>
                        </a:rPr>
                        <a:t>4879896,00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4906004,92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3810"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latin typeface="Times New Roman"/>
                          <a:cs typeface="Times New Roman"/>
                        </a:rPr>
                        <a:t>100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60257">
                <a:tc>
                  <a:txBody>
                    <a:bodyPr/>
                    <a:lstStyle/>
                    <a:p>
                      <a:pPr marL="367665" marR="311785" indent="10477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2000" spc="-40" dirty="0">
                          <a:latin typeface="Times New Roman"/>
                          <a:cs typeface="Times New Roman"/>
                        </a:rPr>
                        <a:t>Расходы </a:t>
                      </a:r>
                      <a:r>
                        <a:rPr sz="2000" spc="-10" dirty="0">
                          <a:latin typeface="Times New Roman"/>
                          <a:cs typeface="Times New Roman"/>
                        </a:rPr>
                        <a:t>бюджета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kumimoji="0"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5508688,44</a:t>
                      </a:r>
                      <a:endParaRPr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90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5071578,08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3810" algn="ctr">
                        <a:lnSpc>
                          <a:spcPct val="100000"/>
                        </a:lnSpc>
                      </a:pPr>
                      <a:r>
                        <a:rPr lang="ru-RU" sz="2000" spc="-20" dirty="0" smtClean="0">
                          <a:latin typeface="Times New Roman"/>
                          <a:cs typeface="Times New Roman"/>
                        </a:rPr>
                        <a:t>92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60257">
                <a:tc>
                  <a:txBody>
                    <a:bodyPr/>
                    <a:lstStyle/>
                    <a:p>
                      <a:pPr marL="210185" algn="ctr">
                        <a:lnSpc>
                          <a:spcPts val="2815"/>
                        </a:lnSpc>
                        <a:spcBef>
                          <a:spcPts val="320"/>
                        </a:spcBef>
                      </a:pPr>
                      <a:r>
                        <a:rPr sz="2000" dirty="0">
                          <a:latin typeface="Times New Roman"/>
                          <a:cs typeface="Times New Roman"/>
                        </a:rPr>
                        <a:t>Дефицит</a:t>
                      </a:r>
                      <a:r>
                        <a:rPr sz="2000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30" baseline="1262" dirty="0">
                          <a:latin typeface="Times New Roman"/>
                          <a:cs typeface="Times New Roman"/>
                        </a:rPr>
                        <a:t>(-</a:t>
                      </a:r>
                      <a:r>
                        <a:rPr sz="2000" spc="-37" baseline="1262" dirty="0">
                          <a:latin typeface="Times New Roman"/>
                          <a:cs typeface="Times New Roman"/>
                        </a:rPr>
                        <a:t>)/</a:t>
                      </a:r>
                      <a:endParaRPr sz="2000" baseline="1262" dirty="0">
                        <a:latin typeface="Times New Roman"/>
                        <a:cs typeface="Times New Roman"/>
                      </a:endParaRPr>
                    </a:p>
                    <a:p>
                      <a:pPr marL="247015" algn="ctr">
                        <a:lnSpc>
                          <a:spcPts val="2815"/>
                        </a:lnSpc>
                      </a:pPr>
                      <a:r>
                        <a:rPr sz="2000" dirty="0">
                          <a:latin typeface="Times New Roman"/>
                          <a:cs typeface="Times New Roman"/>
                        </a:rPr>
                        <a:t>профицит</a:t>
                      </a:r>
                      <a:r>
                        <a:rPr sz="2000" spc="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spc="-37" baseline="-3472" dirty="0">
                          <a:latin typeface="Times New Roman"/>
                          <a:cs typeface="Times New Roman"/>
                        </a:rPr>
                        <a:t>(+)</a:t>
                      </a:r>
                      <a:endParaRPr sz="2000" baseline="-3472" dirty="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628792,44</a:t>
                      </a:r>
                      <a:endParaRPr sz="20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latin typeface="Times New Roman"/>
                          <a:cs typeface="Times New Roman"/>
                        </a:rPr>
                        <a:t>165573,16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latin typeface="Times New Roman"/>
                          <a:cs typeface="Times New Roman"/>
                        </a:rPr>
                        <a:t>26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90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89706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079404" cy="871526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Исполнение доходной части бюджета </a:t>
            </a: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Коммунаровского</a:t>
            </a: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</a:t>
            </a: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сельсовета </a:t>
            </a: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Беловского района за </a:t>
            </a: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2023 год</a:t>
            </a:r>
            <a:r>
              <a:rPr lang="ru-RU" sz="2800" dirty="0">
                <a:latin typeface="Constantia" panose="02030602050306030303" pitchFamily="18" charset="0"/>
              </a:rPr>
              <a:t/>
            </a:r>
            <a:br>
              <a:rPr lang="ru-RU" sz="2800" dirty="0">
                <a:latin typeface="Constantia" panose="02030602050306030303" pitchFamily="18" charset="0"/>
              </a:rPr>
            </a:b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                                                                                                                                                                                          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570821"/>
              </p:ext>
            </p:extLst>
          </p:nvPr>
        </p:nvGraphicFramePr>
        <p:xfrm>
          <a:off x="152400" y="2643181"/>
          <a:ext cx="8839200" cy="3609741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27843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8191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0920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6374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1308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</a:txBody>
                  <a:tcPr marL="92663" marR="92663" marT="46333" marB="46333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2663" marR="92663" marT="46333" marB="46333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</a:p>
                  </a:txBody>
                  <a:tcPr marL="92663" marR="92663" marT="46333" marB="46333" anchor="ctr" horzOverflow="overflow"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</a:t>
                      </a:r>
                    </a:p>
                  </a:txBody>
                  <a:tcPr marL="92663" marR="92663" marT="46333" marB="46333" anchor="ctr" horzOverflow="overflow"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263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НЕНАЛОГОВЫЕ ДОХОДЫ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2663" marR="92663" marT="46333" marB="46333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1377287,00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2663" marR="92663" marT="46333" marB="46333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1403445,34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2663" marR="92663" marT="46333" marB="46333" anchor="ctr" horzOverflow="overflow"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2663" marR="92663" marT="46333" marB="46333" anchor="ctr" horzOverflow="overflow"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263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</a:t>
                      </a:r>
                    </a:p>
                  </a:txBody>
                  <a:tcPr marL="92663" marR="92663" marT="46333" marB="46333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3502609,00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2663" marR="92663" marT="46333" marB="46333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3502559,58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2663" marR="92663" marT="46333" marB="46333" anchor="ctr" horzOverflow="overflow"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2663" marR="92663" marT="46333" marB="46333" anchor="ctr" horzOverflow="overflow"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454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ДОХОДОВ</a:t>
                      </a:r>
                    </a:p>
                  </a:txBody>
                  <a:tcPr marL="92663" marR="92663" marT="46333" marB="46333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4879896,00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2663" marR="92663" marT="46333" marB="46333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4906004,92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2663" marR="92663" marT="46333" marB="46333" anchor="ctr" horzOverflow="overflow"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2663" marR="92663" marT="46333" marB="46333" anchor="ctr" horzOverflow="overflow">
                    <a:cell3D prstMaterial="dkEdge">
                      <a:bevel prst="convex"/>
                      <a:lightRig rig="flood" dir="t"/>
                    </a:cell3D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446067" y="2071678"/>
            <a:ext cx="12153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(руб.)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686800" y="6477000"/>
            <a:ext cx="304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3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9901300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4175" y="329406"/>
            <a:ext cx="8229600" cy="113982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Структура доходной части бюджета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Коммунаровского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сельсовета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Беловского района за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2023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год</a:t>
            </a: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3257920"/>
              </p:ext>
            </p:extLst>
          </p:nvPr>
        </p:nvGraphicFramePr>
        <p:xfrm>
          <a:off x="214282" y="1600200"/>
          <a:ext cx="8929718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229319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0128" y="84201"/>
            <a:ext cx="8405495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ИСПОЛНЕНИЕ</a:t>
            </a:r>
            <a:r>
              <a:rPr sz="1800" b="1" spc="-1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60" dirty="0">
                <a:solidFill>
                  <a:srgbClr val="FF0000"/>
                </a:solidFill>
                <a:latin typeface="Times New Roman"/>
                <a:cs typeface="Times New Roman"/>
              </a:rPr>
              <a:t>РАСХОДНОЙ</a:t>
            </a:r>
            <a:r>
              <a:rPr sz="18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ЧАСТИ</a:t>
            </a:r>
            <a:endParaRPr sz="1800" dirty="0">
              <a:latin typeface="Times New Roman"/>
              <a:cs typeface="Times New Roman"/>
            </a:endParaRPr>
          </a:p>
          <a:p>
            <a:pPr marL="12700" marR="5080" algn="ctr">
              <a:lnSpc>
                <a:spcPct val="100000"/>
              </a:lnSpc>
            </a:pPr>
            <a:r>
              <a:rPr sz="18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БЮДЖЕТА</a:t>
            </a:r>
            <a:r>
              <a:rPr sz="1800" b="1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МУНИЦИПАЛЬНОГО</a:t>
            </a:r>
            <a:r>
              <a:rPr sz="1800" b="1" spc="-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ОБРАЗОВАНИЯ</a:t>
            </a:r>
            <a:r>
              <a:rPr sz="18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b="1" spc="-5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КОММУНАРОВСКОГО</a:t>
            </a:r>
            <a:r>
              <a:rPr lang="ru-RU" sz="1800" b="1" spc="-5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18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СЕЛЬСОВЕТА </a:t>
            </a:r>
            <a:r>
              <a:rPr sz="1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ЗА</a:t>
            </a:r>
            <a:r>
              <a:rPr sz="1800" b="1" spc="-1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202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3 </a:t>
            </a:r>
            <a:r>
              <a:rPr sz="1800" b="1" spc="-4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ГОД</a:t>
            </a:r>
            <a:r>
              <a:rPr sz="1800" b="1" spc="-5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(ТЫС.РУБ.)</a:t>
            </a:r>
            <a:endParaRPr sz="1600" dirty="0">
              <a:latin typeface="Times New Roman"/>
              <a:cs typeface="Times New Roman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67151"/>
              </p:ext>
            </p:extLst>
          </p:nvPr>
        </p:nvGraphicFramePr>
        <p:xfrm>
          <a:off x="142844" y="1214422"/>
          <a:ext cx="8715437" cy="38498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447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604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4592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2757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95885" marR="89535" indent="80645" algn="ctr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Times New Roman"/>
                          <a:cs typeface="Times New Roman"/>
                        </a:rPr>
                        <a:t>Раздел, </a:t>
                      </a:r>
                      <a:endParaRPr lang="ru-RU" sz="1200" b="1" spc="-10" dirty="0">
                        <a:latin typeface="Times New Roman"/>
                        <a:cs typeface="Times New Roman"/>
                      </a:endParaRPr>
                    </a:p>
                    <a:p>
                      <a:pPr marL="95885" marR="89535" indent="80645" algn="ctr">
                        <a:lnSpc>
                          <a:spcPct val="100000"/>
                        </a:lnSpc>
                      </a:pPr>
                      <a:r>
                        <a:rPr sz="1200" b="1" spc="-10" dirty="0" err="1">
                          <a:latin typeface="Times New Roman"/>
                          <a:cs typeface="Times New Roman"/>
                        </a:rPr>
                        <a:t>подраздел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635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Times New Roman"/>
                          <a:cs typeface="Times New Roman"/>
                        </a:rPr>
                        <a:t>Наименование</a:t>
                      </a:r>
                      <a:r>
                        <a:rPr sz="1200" b="1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10" dirty="0">
                          <a:latin typeface="Times New Roman"/>
                          <a:cs typeface="Times New Roman"/>
                        </a:rPr>
                        <a:t>показателя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4310" marR="184785"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200" b="1" spc="-10" dirty="0">
                          <a:latin typeface="Times New Roman"/>
                          <a:cs typeface="Times New Roman"/>
                        </a:rPr>
                        <a:t>Утверждено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20</a:t>
                      </a:r>
                      <a:r>
                        <a:rPr lang="ru-RU" sz="1200" b="1" dirty="0" smtClean="0">
                          <a:latin typeface="Times New Roman"/>
                          <a:cs typeface="Times New Roman"/>
                        </a:rPr>
                        <a:t>23</a:t>
                      </a:r>
                      <a:r>
                        <a:rPr sz="1200" b="1" spc="-15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20" dirty="0">
                          <a:latin typeface="Times New Roman"/>
                          <a:cs typeface="Times New Roman"/>
                        </a:rPr>
                        <a:t>году, </a:t>
                      </a:r>
                      <a:r>
                        <a:rPr lang="ru-RU" sz="1200" b="1" spc="-2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 err="1" smtClean="0">
                          <a:latin typeface="Times New Roman"/>
                          <a:cs typeface="Times New Roman"/>
                        </a:rPr>
                        <a:t>тыс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1200" b="1" spc="-20" dirty="0">
                          <a:latin typeface="Times New Roman"/>
                          <a:cs typeface="Times New Roman"/>
                        </a:rPr>
                        <a:t> руб.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7239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4945" marR="186055" indent="1270"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200" b="1" spc="-10" dirty="0">
                          <a:latin typeface="Times New Roman"/>
                          <a:cs typeface="Times New Roman"/>
                        </a:rPr>
                        <a:t>Исполнено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20</a:t>
                      </a:r>
                      <a:r>
                        <a:rPr lang="ru-RU" sz="1200" b="1" dirty="0" smtClean="0">
                          <a:latin typeface="Times New Roman"/>
                          <a:cs typeface="Times New Roman"/>
                        </a:rPr>
                        <a:t>23</a:t>
                      </a:r>
                      <a:r>
                        <a:rPr sz="1200" b="1" spc="-15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20" dirty="0">
                          <a:latin typeface="Times New Roman"/>
                          <a:cs typeface="Times New Roman"/>
                        </a:rPr>
                        <a:t>году,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тыс.</a:t>
                      </a:r>
                      <a:r>
                        <a:rPr sz="1200" b="1" spc="-20" dirty="0">
                          <a:latin typeface="Times New Roman"/>
                          <a:cs typeface="Times New Roman"/>
                        </a:rPr>
                        <a:t> руб.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7239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338455" marR="73660" indent="-254635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Times New Roman"/>
                          <a:cs typeface="Times New Roman"/>
                        </a:rPr>
                        <a:t>Исполнение </a:t>
                      </a:r>
                      <a:r>
                        <a:rPr sz="1200" b="1" spc="-25" dirty="0">
                          <a:latin typeface="Times New Roman"/>
                          <a:cs typeface="Times New Roman"/>
                        </a:rPr>
                        <a:t>(%)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2490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01</a:t>
                      </a:r>
                      <a:endParaRPr sz="1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Общегосударственные</a:t>
                      </a:r>
                      <a:r>
                        <a:rPr sz="1800" b="1" spc="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вопросы</a:t>
                      </a:r>
                      <a:endParaRPr sz="1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55"/>
                        </a:lnSpc>
                      </a:pPr>
                      <a:r>
                        <a:rPr lang="ru-RU" sz="1800" b="0" spc="-10" dirty="0" smtClean="0">
                          <a:latin typeface="Times New Roman"/>
                          <a:cs typeface="Times New Roman"/>
                        </a:rPr>
                        <a:t>2169,1</a:t>
                      </a:r>
                      <a:endParaRPr sz="1800" b="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55"/>
                        </a:lnSpc>
                      </a:pPr>
                      <a:r>
                        <a:rPr lang="ru-RU" sz="1800" b="0" dirty="0" smtClean="0">
                          <a:latin typeface="Times New Roman"/>
                          <a:cs typeface="Times New Roman"/>
                        </a:rPr>
                        <a:t>2057,1</a:t>
                      </a:r>
                      <a:endParaRPr sz="1800" b="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55"/>
                        </a:lnSpc>
                      </a:pPr>
                      <a:r>
                        <a:rPr lang="ru-RU" sz="1800" b="0" spc="-20" dirty="0" smtClean="0">
                          <a:latin typeface="Times New Roman"/>
                          <a:cs typeface="Times New Roman"/>
                        </a:rPr>
                        <a:t>95</a:t>
                      </a:r>
                      <a:endParaRPr lang="ru-RU" sz="1800" b="0" spc="-20" dirty="0" smtClean="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ts val="2055"/>
                        </a:lnSpc>
                      </a:pPr>
                      <a:endParaRPr sz="1800" b="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435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02</a:t>
                      </a:r>
                      <a:endParaRPr sz="1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Национальная оборона</a:t>
                      </a:r>
                      <a:endParaRPr sz="1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55"/>
                        </a:lnSpc>
                      </a:pPr>
                      <a:r>
                        <a:rPr lang="ru-RU" sz="1800" b="0" dirty="0" smtClean="0">
                          <a:latin typeface="Times New Roman"/>
                          <a:cs typeface="Times New Roman"/>
                        </a:rPr>
                        <a:t>112,1</a:t>
                      </a:r>
                      <a:endParaRPr sz="1800" b="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55"/>
                        </a:lnSpc>
                      </a:pPr>
                      <a:r>
                        <a:rPr lang="ru-RU" sz="1800" b="0" dirty="0" smtClean="0">
                          <a:latin typeface="Times New Roman"/>
                          <a:cs typeface="Times New Roman"/>
                        </a:rPr>
                        <a:t>112,1</a:t>
                      </a:r>
                      <a:endParaRPr sz="1800" b="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55"/>
                        </a:lnSpc>
                      </a:pPr>
                      <a:r>
                        <a:rPr lang="ru-RU" sz="1800" b="0" dirty="0" smtClean="0">
                          <a:latin typeface="Times New Roman"/>
                          <a:cs typeface="Times New Roman"/>
                        </a:rPr>
                        <a:t>100</a:t>
                      </a:r>
                      <a:endParaRPr sz="1800" b="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5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60"/>
                        </a:spcBef>
                      </a:pP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03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0922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25"/>
                        </a:lnSpc>
                      </a:pP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Национальная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безопасность</a:t>
                      </a:r>
                      <a:r>
                        <a:rPr sz="1800" b="1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50" dirty="0">
                          <a:latin typeface="Times New Roman"/>
                          <a:cs typeface="Times New Roman"/>
                        </a:rPr>
                        <a:t>и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914"/>
                        </a:lnSpc>
                      </a:pP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правоохранительная</a:t>
                      </a:r>
                      <a:r>
                        <a:rPr sz="1800" b="1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деятельность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lang="ru-RU" sz="1800" b="0" dirty="0" smtClean="0">
                          <a:latin typeface="Times New Roman"/>
                          <a:cs typeface="Times New Roman"/>
                        </a:rPr>
                        <a:t>60,0</a:t>
                      </a:r>
                      <a:endParaRPr sz="1800" b="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lang="ru-RU" sz="1800" b="0" spc="-10" dirty="0" smtClean="0">
                          <a:latin typeface="Times New Roman"/>
                          <a:cs typeface="Times New Roman"/>
                        </a:rPr>
                        <a:t>43,8</a:t>
                      </a:r>
                      <a:endParaRPr sz="1800" b="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r>
                        <a:rPr lang="ru-RU" sz="1800" b="0" spc="-25" dirty="0" smtClean="0">
                          <a:latin typeface="Times New Roman"/>
                          <a:cs typeface="Times New Roman"/>
                        </a:rPr>
                        <a:t>73</a:t>
                      </a:r>
                      <a:endParaRPr sz="1800" b="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510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04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Национальная</a:t>
                      </a:r>
                      <a:r>
                        <a:rPr sz="1800" b="1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экономика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55"/>
                        </a:lnSpc>
                      </a:pPr>
                      <a:r>
                        <a:rPr lang="ru-RU" sz="1800" b="0" dirty="0" smtClean="0">
                          <a:latin typeface="Times New Roman"/>
                          <a:cs typeface="Times New Roman"/>
                        </a:rPr>
                        <a:t>1062,6</a:t>
                      </a:r>
                      <a:endParaRPr sz="1800" b="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055"/>
                        </a:lnSpc>
                      </a:pPr>
                      <a:r>
                        <a:rPr lang="ru-RU" sz="1800" b="0" dirty="0" smtClean="0">
                          <a:latin typeface="Times New Roman"/>
                          <a:cs typeface="Times New Roman"/>
                        </a:rPr>
                        <a:t>1062,6</a:t>
                      </a:r>
                      <a:endParaRPr sz="1800" b="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55"/>
                        </a:lnSpc>
                      </a:pPr>
                      <a:r>
                        <a:rPr lang="ru-RU" sz="1800" b="0" spc="-20" dirty="0" smtClean="0">
                          <a:latin typeface="Times New Roman"/>
                          <a:cs typeface="Times New Roman"/>
                        </a:rPr>
                        <a:t>100</a:t>
                      </a:r>
                      <a:endParaRPr sz="1800" b="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510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05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Жилищно-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коммунальное</a:t>
                      </a:r>
                      <a:r>
                        <a:rPr sz="1800" b="1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хозяйство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60"/>
                        </a:lnSpc>
                      </a:pPr>
                      <a:r>
                        <a:rPr lang="ru-RU" sz="1800" b="0" spc="-10" dirty="0" smtClean="0">
                          <a:latin typeface="Times New Roman"/>
                          <a:cs typeface="Times New Roman"/>
                        </a:rPr>
                        <a:t>1281,1</a:t>
                      </a:r>
                      <a:endParaRPr sz="1800" b="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060"/>
                        </a:lnSpc>
                      </a:pPr>
                      <a:r>
                        <a:rPr lang="ru-RU" sz="1800" b="0" spc="-10" dirty="0" smtClean="0">
                          <a:latin typeface="Times New Roman"/>
                          <a:cs typeface="Times New Roman"/>
                        </a:rPr>
                        <a:t>1184,7</a:t>
                      </a:r>
                      <a:endParaRPr sz="1800" b="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60"/>
                        </a:lnSpc>
                      </a:pPr>
                      <a:r>
                        <a:rPr lang="ru-RU" sz="1800" b="0" spc="-20" dirty="0" smtClean="0">
                          <a:latin typeface="Times New Roman"/>
                          <a:cs typeface="Times New Roman"/>
                        </a:rPr>
                        <a:t>92</a:t>
                      </a:r>
                      <a:endParaRPr sz="1800" b="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2510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08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Культура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60"/>
                        </a:lnSpc>
                      </a:pPr>
                      <a:r>
                        <a:rPr lang="ru-RU" sz="1800" b="0" spc="-10" dirty="0" smtClean="0">
                          <a:latin typeface="Times New Roman"/>
                          <a:cs typeface="Times New Roman"/>
                        </a:rPr>
                        <a:t>634,8</a:t>
                      </a:r>
                      <a:endParaRPr sz="1800" b="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060"/>
                        </a:lnSpc>
                      </a:pPr>
                      <a:r>
                        <a:rPr lang="ru-RU" sz="1800" b="0" dirty="0" smtClean="0">
                          <a:latin typeface="Times New Roman"/>
                          <a:cs typeface="Times New Roman"/>
                        </a:rPr>
                        <a:t>430,4</a:t>
                      </a:r>
                      <a:endParaRPr sz="1800" b="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60"/>
                        </a:lnSpc>
                      </a:pPr>
                      <a:r>
                        <a:rPr lang="ru-RU" sz="1800" b="0" spc="-20" dirty="0" smtClean="0">
                          <a:latin typeface="Times New Roman"/>
                          <a:cs typeface="Times New Roman"/>
                        </a:rPr>
                        <a:t>68</a:t>
                      </a:r>
                      <a:endParaRPr sz="1800" b="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21382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политика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189,0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181,0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25845">
                <a:tc gridSpan="2"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Всего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81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60"/>
                        </a:lnSpc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5508,7</a:t>
                      </a:r>
                      <a:endParaRPr sz="1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60"/>
                        </a:lnSpc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5071,6</a:t>
                      </a:r>
                      <a:endParaRPr sz="1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60"/>
                        </a:lnSpc>
                      </a:pPr>
                      <a:r>
                        <a:rPr lang="ru-RU" sz="1800" b="1" dirty="0" smtClean="0">
                          <a:latin typeface="Times New Roman"/>
                          <a:cs typeface="Times New Roman"/>
                        </a:rPr>
                        <a:t>92</a:t>
                      </a:r>
                      <a:endParaRPr sz="1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2437" y="622172"/>
            <a:ext cx="19056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8640" algn="l"/>
              </a:tabLst>
            </a:pPr>
            <a:r>
              <a:rPr sz="2400" b="1" spc="-25" dirty="0">
                <a:latin typeface="Times New Roman"/>
                <a:cs typeface="Times New Roman"/>
              </a:rPr>
              <a:t>За</a:t>
            </a:r>
            <a:r>
              <a:rPr sz="2400" b="1" dirty="0">
                <a:latin typeface="Times New Roman"/>
                <a:cs typeface="Times New Roman"/>
              </a:rPr>
              <a:t>	</a:t>
            </a:r>
            <a:r>
              <a:rPr sz="2400" b="1" spc="-10" dirty="0">
                <a:latin typeface="Times New Roman"/>
                <a:cs typeface="Times New Roman"/>
              </a:rPr>
              <a:t>отчетный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05836" y="622172"/>
            <a:ext cx="58172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90625" algn="l"/>
                <a:tab pos="1579245" algn="l"/>
                <a:tab pos="4064000" algn="l"/>
              </a:tabLst>
            </a:pPr>
            <a:r>
              <a:rPr sz="2400" b="1" spc="-10" dirty="0">
                <a:latin typeface="Times New Roman"/>
                <a:cs typeface="Times New Roman"/>
              </a:rPr>
              <a:t>период</a:t>
            </a:r>
            <a:r>
              <a:rPr sz="2400" b="1" dirty="0">
                <a:latin typeface="Times New Roman"/>
                <a:cs typeface="Times New Roman"/>
              </a:rPr>
              <a:t>	</a:t>
            </a:r>
            <a:r>
              <a:rPr sz="2400" b="1" spc="-50" dirty="0">
                <a:latin typeface="Times New Roman"/>
                <a:cs typeface="Times New Roman"/>
              </a:rPr>
              <a:t>в</a:t>
            </a:r>
            <a:r>
              <a:rPr sz="2400" b="1" dirty="0">
                <a:latin typeface="Times New Roman"/>
                <a:cs typeface="Times New Roman"/>
              </a:rPr>
              <a:t>	</a:t>
            </a:r>
            <a:r>
              <a:rPr sz="2400" b="1" spc="-10" dirty="0">
                <a:latin typeface="Times New Roman"/>
                <a:cs typeface="Times New Roman"/>
              </a:rPr>
              <a:t>муниципальном</a:t>
            </a:r>
            <a:r>
              <a:rPr sz="2400" b="1" dirty="0">
                <a:latin typeface="Times New Roman"/>
                <a:cs typeface="Times New Roman"/>
              </a:rPr>
              <a:t>	</a:t>
            </a:r>
            <a:r>
              <a:rPr sz="2400" b="1" spc="-10" dirty="0">
                <a:latin typeface="Times New Roman"/>
                <a:cs typeface="Times New Roman"/>
              </a:rPr>
              <a:t>образовании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57158" y="1142984"/>
            <a:ext cx="8339126" cy="468487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890269" algn="just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проведена</a:t>
            </a:r>
            <a:r>
              <a:rPr sz="2400" b="1" spc="265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работа</a:t>
            </a:r>
            <a:r>
              <a:rPr sz="2400" b="1" spc="265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по</a:t>
            </a:r>
            <a:r>
              <a:rPr sz="2400" b="1" spc="265" dirty="0">
                <a:latin typeface="Times New Roman"/>
                <a:cs typeface="Times New Roman"/>
              </a:rPr>
              <a:t>  </a:t>
            </a:r>
            <a:r>
              <a:rPr sz="2400" b="1" dirty="0" err="1">
                <a:latin typeface="Times New Roman"/>
                <a:cs typeface="Times New Roman"/>
              </a:rPr>
              <a:t>реализации</a:t>
            </a:r>
            <a:r>
              <a:rPr sz="2400" b="1" spc="265" dirty="0">
                <a:latin typeface="Times New Roman"/>
                <a:cs typeface="Times New Roman"/>
              </a:rPr>
              <a:t>  </a:t>
            </a:r>
            <a:r>
              <a:rPr lang="ru-RU" sz="2400" b="1" spc="265" dirty="0" smtClean="0">
                <a:latin typeface="Times New Roman"/>
                <a:cs typeface="Times New Roman"/>
              </a:rPr>
              <a:t>10</a:t>
            </a:r>
            <a:r>
              <a:rPr sz="2400" b="1" spc="260" dirty="0" smtClean="0">
                <a:latin typeface="Times New Roman"/>
                <a:cs typeface="Times New Roman"/>
              </a:rPr>
              <a:t>  </a:t>
            </a:r>
            <a:r>
              <a:rPr sz="2400" b="1" spc="-10" dirty="0">
                <a:latin typeface="Times New Roman"/>
                <a:cs typeface="Times New Roman"/>
              </a:rPr>
              <a:t>муниципальным </a:t>
            </a:r>
            <a:r>
              <a:rPr sz="2400" b="1" dirty="0">
                <a:latin typeface="Times New Roman"/>
                <a:cs typeface="Times New Roman"/>
              </a:rPr>
              <a:t>программам,</a:t>
            </a:r>
            <a:r>
              <a:rPr sz="2400" b="1" spc="145" dirty="0">
                <a:latin typeface="Times New Roman"/>
                <a:cs typeface="Times New Roman"/>
              </a:rPr>
              <a:t>  </a:t>
            </a:r>
            <a:r>
              <a:rPr lang="ru-RU" sz="2400" b="1" spc="145" dirty="0">
                <a:latin typeface="Times New Roman"/>
                <a:cs typeface="Times New Roman"/>
              </a:rPr>
              <a:t>н</a:t>
            </a:r>
            <a:r>
              <a:rPr sz="2400" b="1" dirty="0">
                <a:latin typeface="Times New Roman"/>
                <a:cs typeface="Times New Roman"/>
              </a:rPr>
              <a:t>а</a:t>
            </a:r>
            <a:r>
              <a:rPr sz="2400" b="1" spc="1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которые</a:t>
            </a:r>
            <a:r>
              <a:rPr sz="2400" b="1" spc="1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было</a:t>
            </a:r>
            <a:r>
              <a:rPr sz="2400" b="1" spc="140" dirty="0">
                <a:latin typeface="Times New Roman"/>
                <a:cs typeface="Times New Roman"/>
              </a:rPr>
              <a:t> </a:t>
            </a:r>
            <a:r>
              <a:rPr sz="2400" b="1" dirty="0" err="1">
                <a:latin typeface="Times New Roman"/>
                <a:cs typeface="Times New Roman"/>
              </a:rPr>
              <a:t>направлено</a:t>
            </a:r>
            <a:r>
              <a:rPr sz="2400" b="1" spc="160" dirty="0">
                <a:latin typeface="Times New Roman"/>
                <a:cs typeface="Times New Roman"/>
              </a:rPr>
              <a:t> </a:t>
            </a:r>
            <a:r>
              <a:rPr lang="ru-RU" sz="2400" b="1" spc="160" dirty="0" smtClean="0">
                <a:solidFill>
                  <a:srgbClr val="FF0000"/>
                </a:solidFill>
                <a:latin typeface="Times New Roman"/>
                <a:cs typeface="Times New Roman"/>
              </a:rPr>
              <a:t>3089,4</a:t>
            </a:r>
            <a:r>
              <a:rPr lang="ru-RU" sz="2400" b="1" spc="16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тыс</a:t>
            </a:r>
            <a:r>
              <a:rPr sz="24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. 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рублей.</a:t>
            </a:r>
            <a:endParaRPr sz="2400" dirty="0">
              <a:latin typeface="Times New Roman"/>
              <a:cs typeface="Times New Roman"/>
            </a:endParaRPr>
          </a:p>
          <a:p>
            <a:pPr marL="12700" marR="5080" algn="just">
              <a:lnSpc>
                <a:spcPct val="110000"/>
              </a:lnSpc>
              <a:spcBef>
                <a:spcPts val="919"/>
              </a:spcBef>
            </a:pPr>
            <a:r>
              <a:rPr sz="2400" b="1" dirty="0">
                <a:latin typeface="Times New Roman"/>
                <a:cs typeface="Times New Roman"/>
              </a:rPr>
              <a:t>Мероприятия</a:t>
            </a:r>
            <a:r>
              <a:rPr sz="2400" b="1" spc="120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муниципальных</a:t>
            </a:r>
            <a:r>
              <a:rPr sz="2400" b="1" spc="140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программ</a:t>
            </a:r>
            <a:r>
              <a:rPr sz="2400" b="1" spc="125" dirty="0">
                <a:latin typeface="Times New Roman"/>
                <a:cs typeface="Times New Roman"/>
              </a:rPr>
              <a:t>  </a:t>
            </a:r>
            <a:r>
              <a:rPr sz="2400" b="1" dirty="0">
                <a:latin typeface="Times New Roman"/>
                <a:cs typeface="Times New Roman"/>
              </a:rPr>
              <a:t>были</a:t>
            </a:r>
            <a:r>
              <a:rPr sz="2400" b="1" spc="130" dirty="0">
                <a:latin typeface="Times New Roman"/>
                <a:cs typeface="Times New Roman"/>
              </a:rPr>
              <a:t>  </a:t>
            </a:r>
            <a:r>
              <a:rPr sz="2400" b="1" spc="-10" dirty="0">
                <a:latin typeface="Times New Roman"/>
                <a:cs typeface="Times New Roman"/>
              </a:rPr>
              <a:t>направлены </a:t>
            </a:r>
            <a:r>
              <a:rPr sz="2400" b="1" spc="-25" dirty="0">
                <a:latin typeface="Times New Roman"/>
                <a:cs typeface="Times New Roman"/>
              </a:rPr>
              <a:t>на:</a:t>
            </a:r>
            <a:endParaRPr sz="2400" dirty="0">
              <a:latin typeface="Times New Roman"/>
              <a:cs typeface="Times New Roman"/>
            </a:endParaRPr>
          </a:p>
          <a:p>
            <a:pPr marL="551815" indent="-343535" algn="just">
              <a:lnSpc>
                <a:spcPct val="100000"/>
              </a:lnSpc>
              <a:spcBef>
                <a:spcPts val="890"/>
              </a:spcBef>
              <a:buClr>
                <a:srgbClr val="FF6600"/>
              </a:buClr>
              <a:buSzPct val="110416"/>
              <a:buFont typeface="Wingdings"/>
              <a:buChar char=""/>
              <a:tabLst>
                <a:tab pos="552450" algn="l"/>
              </a:tabLst>
            </a:pPr>
            <a:r>
              <a:rPr sz="2400" b="1" dirty="0">
                <a:latin typeface="Times New Roman"/>
                <a:cs typeface="Times New Roman"/>
              </a:rPr>
              <a:t>развитие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инфраструктуры</a:t>
            </a:r>
            <a:r>
              <a:rPr sz="2400" b="1" spc="-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муниципального</a:t>
            </a:r>
            <a:r>
              <a:rPr sz="2400" b="1" spc="-3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образования;</a:t>
            </a:r>
            <a:endParaRPr sz="2400" dirty="0">
              <a:latin typeface="Times New Roman"/>
              <a:cs typeface="Times New Roman"/>
            </a:endParaRPr>
          </a:p>
          <a:p>
            <a:pPr marL="551815" indent="-343535" algn="just">
              <a:lnSpc>
                <a:spcPct val="100000"/>
              </a:lnSpc>
              <a:spcBef>
                <a:spcPts val="885"/>
              </a:spcBef>
              <a:buClr>
                <a:srgbClr val="FF6600"/>
              </a:buClr>
              <a:buSzPct val="110416"/>
              <a:buFont typeface="Wingdings"/>
              <a:buChar char=""/>
              <a:tabLst>
                <a:tab pos="552450" algn="l"/>
              </a:tabLst>
            </a:pPr>
            <a:r>
              <a:rPr sz="2400" b="1" dirty="0">
                <a:latin typeface="Times New Roman"/>
                <a:cs typeface="Times New Roman"/>
              </a:rPr>
              <a:t>обеспечение</a:t>
            </a:r>
            <a:r>
              <a:rPr sz="2400" b="1" spc="-6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безопасности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населения</a:t>
            </a:r>
            <a:r>
              <a:rPr sz="2400" b="1" spc="-3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муниципального</a:t>
            </a:r>
            <a:endParaRPr sz="2400" dirty="0">
              <a:latin typeface="Times New Roman"/>
              <a:cs typeface="Times New Roman"/>
            </a:endParaRPr>
          </a:p>
          <a:p>
            <a:pPr marL="551815">
              <a:lnSpc>
                <a:spcPct val="100000"/>
              </a:lnSpc>
              <a:spcBef>
                <a:spcPts val="290"/>
              </a:spcBef>
            </a:pPr>
            <a:r>
              <a:rPr sz="2400" b="1" spc="-10" dirty="0">
                <a:latin typeface="Times New Roman"/>
                <a:cs typeface="Times New Roman"/>
              </a:rPr>
              <a:t>образования;</a:t>
            </a:r>
            <a:endParaRPr sz="2400" dirty="0">
              <a:latin typeface="Times New Roman"/>
              <a:cs typeface="Times New Roman"/>
            </a:endParaRPr>
          </a:p>
          <a:p>
            <a:pPr marL="551815" marR="453390" indent="-342900">
              <a:lnSpc>
                <a:spcPct val="110000"/>
              </a:lnSpc>
              <a:spcBef>
                <a:spcPts val="600"/>
              </a:spcBef>
              <a:buClr>
                <a:srgbClr val="FF6600"/>
              </a:buClr>
              <a:buSzPct val="110416"/>
              <a:buFont typeface="Wingdings"/>
              <a:buChar char=""/>
              <a:tabLst>
                <a:tab pos="552450" algn="l"/>
              </a:tabLst>
            </a:pPr>
            <a:r>
              <a:rPr sz="2400" b="1" dirty="0">
                <a:latin typeface="Times New Roman"/>
                <a:cs typeface="Times New Roman"/>
              </a:rPr>
              <a:t>укрепление</a:t>
            </a:r>
            <a:r>
              <a:rPr sz="2400" b="1" spc="-10" dirty="0">
                <a:latin typeface="Times New Roman"/>
                <a:cs typeface="Times New Roman"/>
              </a:rPr>
              <a:t> материально-</a:t>
            </a:r>
            <a:r>
              <a:rPr sz="2400" b="1" dirty="0">
                <a:latin typeface="Times New Roman"/>
                <a:cs typeface="Times New Roman"/>
              </a:rPr>
              <a:t>технической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базы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учреждений </a:t>
            </a:r>
            <a:r>
              <a:rPr sz="2400" b="1" dirty="0">
                <a:latin typeface="Times New Roman"/>
                <a:cs typeface="Times New Roman"/>
              </a:rPr>
              <a:t>социальной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сферы.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57166"/>
            <a:ext cx="8485188" cy="614366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eaLnBrk="0" fontAlgn="base" hangingPunct="0">
              <a:spcAft>
                <a:spcPct val="0"/>
              </a:spcAft>
              <a:defRPr/>
            </a:pP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Контактная информация для граждан</a:t>
            </a:r>
            <a:b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 получением дополнительной информации просим обращаться в администрацию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коммунаровского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сельсовета Беловского района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Адрес: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комсомольская д. 2 А, п. коммунар,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Беловский район, Курская область,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307921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Телефоны: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8(47149)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24124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E-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00" dirty="0" err="1"/>
              <a:t>adm</a:t>
            </a:r>
            <a:r>
              <a:rPr lang="ru-RU" sz="2800" dirty="0"/>
              <a:t>_</a:t>
            </a:r>
            <a:r>
              <a:rPr lang="en-US" sz="2800" dirty="0" err="1"/>
              <a:t>kommss</a:t>
            </a:r>
            <a:r>
              <a:rPr lang="ru-RU" sz="2800" dirty="0"/>
              <a:t>@</a:t>
            </a:r>
            <a:r>
              <a:rPr lang="en-US" sz="2800" dirty="0"/>
              <a:t>rambler</a:t>
            </a:r>
            <a:r>
              <a:rPr lang="ru-RU" sz="2800" dirty="0"/>
              <a:t>.</a:t>
            </a:r>
            <a:r>
              <a:rPr lang="en-US" sz="2800" dirty="0" err="1"/>
              <a:t>ru</a:t>
            </a:r>
            <a:r>
              <a:rPr lang="en-US" sz="2800" dirty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Адрес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сайта: </a:t>
            </a:r>
            <a:r>
              <a:rPr lang="en-US" sz="2800" u="sng" dirty="0">
                <a:hlinkClick r:id="rId3"/>
              </a:rPr>
              <a:t>http</a:t>
            </a:r>
            <a:r>
              <a:rPr lang="ru-RU" sz="2800" u="sng" dirty="0">
                <a:hlinkClick r:id="rId3"/>
              </a:rPr>
              <a:t>://</a:t>
            </a:r>
            <a:r>
              <a:rPr lang="en-US" sz="2800" u="sng" dirty="0" err="1">
                <a:hlinkClick r:id="rId3"/>
              </a:rPr>
              <a:t>admkomm</a:t>
            </a:r>
            <a:r>
              <a:rPr lang="ru-RU" sz="2800" u="sng" dirty="0">
                <a:hlinkClick r:id="rId3"/>
              </a:rPr>
              <a:t>.</a:t>
            </a:r>
            <a:r>
              <a:rPr lang="en-US" sz="2800" u="sng">
                <a:hlinkClick r:id="rId3"/>
              </a:rPr>
              <a:t>ru</a:t>
            </a:r>
            <a:r>
              <a:rPr lang="ru-RU" sz="2100" b="1" dirty="0"/>
              <a:t/>
            </a:r>
            <a:br>
              <a:rPr lang="ru-RU" sz="2100" b="1" dirty="0"/>
            </a:br>
            <a:endParaRPr lang="ru-RU" sz="2100" b="1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20329</TotalTime>
  <Words>257</Words>
  <Application>Microsoft Office PowerPoint</Application>
  <PresentationFormat>Экран (4:3)</PresentationFormat>
  <Paragraphs>110</Paragraphs>
  <Slides>7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Исполнение бюджета коммунаровского сельсовета Беловского района Курской области</vt:lpstr>
      <vt:lpstr>Исполнение бюджета Коммунаровского сельсовета Беловского района за 2023 год                                               (руб.)</vt:lpstr>
      <vt:lpstr>Исполнение доходной части бюджета Коммунаровского сельсовета Беловского района за 2023 год                                                                                                                                                                                            </vt:lpstr>
      <vt:lpstr>Структура доходной части бюджета Коммунаровского сельсовета Беловского района за 2023 год</vt:lpstr>
      <vt:lpstr>Презентация PowerPoint</vt:lpstr>
      <vt:lpstr>Презентация PowerPoint</vt:lpstr>
      <vt:lpstr>Контактная информация для граждан  За получением дополнительной информации просим обращаться в администрацию коммунаровского сельсовета Беловского района Адрес: ул, комсомольская д. 2 А, п. коммунар, Беловский район, Курская область, 307921  Телефоны:  8(47149) 24124 E-mail: adm_kommss@rambler.ru  Адрес сайта: http://admkomm.ru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Маслова Екатерина Геннадьевна</dc:creator>
  <cp:lastModifiedBy>KOMMYNARSS</cp:lastModifiedBy>
  <cp:revision>870</cp:revision>
  <cp:lastPrinted>2021-04-27T07:20:51Z</cp:lastPrinted>
  <dcterms:created xsi:type="dcterms:W3CDTF">1601-01-01T00:00:00Z</dcterms:created>
  <dcterms:modified xsi:type="dcterms:W3CDTF">2025-03-02T15:30:09Z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