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ppt/comments/comment1.xml" ContentType="application/vnd.openxmlformats-officedocument.presentationml.comments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3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83" r:id="rId1"/>
  </p:sldMasterIdLst>
  <p:notesMasterIdLst>
    <p:notesMasterId r:id="rId10"/>
  </p:notesMasterIdLst>
  <p:sldIdLst>
    <p:sldId id="384" r:id="rId2"/>
    <p:sldId id="385" r:id="rId3"/>
    <p:sldId id="386" r:id="rId4"/>
    <p:sldId id="387" r:id="rId5"/>
    <p:sldId id="374" r:id="rId6"/>
    <p:sldId id="259" r:id="rId7"/>
    <p:sldId id="376" r:id="rId8"/>
    <p:sldId id="373" r:id="rId9"/>
  </p:sldIdLst>
  <p:sldSz cx="9144000" cy="6858000" type="screen4x3"/>
  <p:notesSz cx="6761163" cy="9942513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Беловская Администрация" initials="БА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CCFFFF"/>
    <a:srgbClr val="00CC00"/>
    <a:srgbClr val="9966FF"/>
    <a:srgbClr val="61F448"/>
    <a:srgbClr val="FF9999"/>
    <a:srgbClr val="9900FF"/>
    <a:srgbClr val="9933FF"/>
    <a:srgbClr val="8A3B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DBED569-4797-4DF1-A0F4-6AAB3CD982D8}" styleName="Светлый стиль 3 - акцент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7DF18680-E054-41AD-8BC1-D1AEF772440D}" styleName="Средний стиль 2 -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5FD0F851-EC5A-4D38-B0AD-8093EC10F338}" styleName="Светлый стиль 1 - акцент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5A111915-BE36-4E01-A7E5-04B1672EAD32}" styleName="Светлый стиль 2 - акцент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BC89EF96-8CEA-46FF-86C4-4CE0E7609802}" styleName="Светлый стиль 3 - акцент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8799B23B-EC83-4686-B30A-512413B5E67A}" styleName="Светлый стиль 3 - акцент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5DA37D80-6434-44D0-A028-1B22A696006F}" styleName="Светлый стиль 3 - акцент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172" autoAdjust="0"/>
    <p:restoredTop sz="97931" autoAdjust="0"/>
  </p:normalViewPr>
  <p:slideViewPr>
    <p:cSldViewPr>
      <p:cViewPr>
        <p:scale>
          <a:sx n="68" d="100"/>
          <a:sy n="68" d="100"/>
        </p:scale>
        <p:origin x="-1584" y="-22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522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21-03-01T10:59:24.073" idx="1">
    <p:pos x="10" y="10"/>
    <p:text>мрмро</p:text>
  </p:cm>
</p:cmLst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2">
  <dgm:title val=""/>
  <dgm:desc val=""/>
  <dgm:catLst>
    <dgm:cat type="mainScheme" pri="10200"/>
  </dgm:catLst>
  <dgm:styleLbl name="node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lig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lnNode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node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f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2">
        <a:tint val="4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dk2"/>
    </dgm:txFillClrLst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1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2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3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asst4">
    <dgm:fillClrLst meth="repeat">
      <a:schemeClr val="lt1"/>
    </dgm:fillClrLst>
    <dgm:linClrLst meth="repeat">
      <a:schemeClr val="dk2">
        <a:shade val="80000"/>
      </a:schemeClr>
    </dgm:linClrLst>
    <dgm:effectClrLst/>
    <dgm:txLinClrLst/>
    <dgm:txFillClrLst meth="repeat">
      <a:schemeClr val="dk2"/>
    </dgm:txFillClrLst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conF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align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trAlignAcc1">
    <dgm:fillClrLst meth="repeat">
      <a:schemeClr val="dk2">
        <a:alpha val="4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Acc1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F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Align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solidBgAcc1">
    <dgm:fillClrLst meth="repeat">
      <a:schemeClr val="lt1"/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2">
        <a:alpha val="90000"/>
      </a:schemeClr>
    </dgm:linClrLst>
    <dgm:effectClrLst/>
    <dgm:txLinClrLst/>
    <dgm:txFillClrLst meth="repeat">
      <a:schemeClr val="dk2"/>
    </dgm:txFillClrLst>
    <dgm:txEffectClrLst/>
  </dgm:styleLbl>
  <dgm:styleLbl name="fgAcc0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2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3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fgAcc4">
    <dgm:fillClrLst meth="repeat">
      <a:schemeClr val="dk2">
        <a:alpha val="90000"/>
        <a:tint val="40000"/>
      </a:schemeClr>
    </dgm:fillClrLst>
    <dgm:linClrLst meth="repeat">
      <a:schemeClr val="dk2"/>
    </dgm:linClrLst>
    <dgm:effectClrLst/>
    <dgm:txLinClrLst/>
    <dgm:txFillClrLst meth="repeat">
      <a:schemeClr val="dk2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1"/>
    </dgm:linClrLst>
    <dgm:effectClrLst/>
    <dgm:txLinClrLst/>
    <dgm:txFillClrLst meth="repeat">
      <a:schemeClr val="dk2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2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#1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#3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6F30842-A30B-453B-972D-BAB63098D9D6}" type="doc">
      <dgm:prSet loTypeId="urn:microsoft.com/office/officeart/2005/8/layout/hList3" loCatId="list" qsTypeId="urn:microsoft.com/office/officeart/2005/8/quickstyle/3d2" qsCatId="3D" csTypeId="urn:microsoft.com/office/officeart/2005/8/colors/accent0_2" csCatId="mainScheme" phldr="1"/>
      <dgm:spPr/>
      <dgm:t>
        <a:bodyPr/>
        <a:lstStyle/>
        <a:p>
          <a:endParaRPr lang="ru-RU"/>
        </a:p>
      </dgm:t>
    </dgm:pt>
    <dgm:pt modelId="{9499AA6D-0096-43C7-992F-732B115541E7}">
      <dgm:prSet phldrT="[Текст]" custT="1">
        <dgm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dgm:style>
      </dgm:prSet>
      <dgm:spPr/>
      <dgm:t>
        <a:bodyPr/>
        <a:lstStyle/>
        <a:p>
          <a:pPr algn="ctr"/>
          <a:r>
            <a:rPr lang="ru-RU" sz="18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Основа </a:t>
          </a:r>
          <a:r>
            <a:rPr lang="ru-RU" sz="18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формирования бюджета Коммунаровского </a:t>
          </a:r>
          <a:r>
            <a:rPr lang="ru-RU" sz="18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 Беловского района Курской области</a:t>
          </a:r>
        </a:p>
        <a:p>
          <a:pPr algn="ctr"/>
          <a:r>
            <a:rPr lang="ru-RU" sz="18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 на </a:t>
          </a:r>
          <a:r>
            <a:rPr lang="ru-RU" sz="18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2022 </a:t>
          </a:r>
          <a:r>
            <a:rPr lang="ru-RU" sz="18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год </a:t>
          </a:r>
        </a:p>
      </dgm:t>
    </dgm:pt>
    <dgm:pt modelId="{D7EE096D-F517-4706-AD55-4CCAFFF643C4}" type="parTrans" cxnId="{1C25A368-82D7-4A03-A598-CD7E78AC2284}">
      <dgm:prSet/>
      <dgm:spPr/>
      <dgm:t>
        <a:bodyPr/>
        <a:lstStyle/>
        <a:p>
          <a:endParaRPr lang="ru-RU"/>
        </a:p>
      </dgm:t>
    </dgm:pt>
    <dgm:pt modelId="{2AEEE4D0-101A-4860-9694-FA5AF9A13A95}" type="sibTrans" cxnId="{1C25A368-82D7-4A03-A598-CD7E78AC2284}">
      <dgm:prSet/>
      <dgm:spPr/>
      <dgm:t>
        <a:bodyPr/>
        <a:lstStyle/>
        <a:p>
          <a:endParaRPr lang="ru-RU"/>
        </a:p>
      </dgm:t>
    </dgm:pt>
    <dgm:pt modelId="{DFAE40BE-1FD9-4CD2-BCD8-0C2119CF37CA}">
      <dgm:prSet phldrT="[Текст]" custT="1">
        <dgm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chemeClr val="accent5">
                <a:tint val="50000"/>
                <a:satMod val="300000"/>
              </a:schemeClr>
            </a:gs>
            <a:gs pos="0">
              <a:schemeClr val="tx2">
                <a:lumMod val="40000"/>
                <a:lumOff val="60000"/>
              </a:schemeClr>
            </a:gs>
            <a:gs pos="100000">
              <a:schemeClr val="accent5">
                <a:tint val="15000"/>
                <a:satMod val="350000"/>
              </a:schemeClr>
            </a:gs>
          </a:gsLst>
        </a:gradFill>
      </dgm:spPr>
      <dgm:t>
        <a:bodyPr/>
        <a:lstStyle/>
        <a:p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Прогноз социально – экономического развития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Коммунаровского </a:t>
          </a:r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 на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2022 </a:t>
          </a:r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–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2024 </a:t>
          </a:r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годы (Постановление Администрации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Коммунаровского </a:t>
          </a:r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 от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12.11.2021г №12/2)</a:t>
          </a:r>
          <a:endParaRPr lang="ru-RU" sz="1600" dirty="0">
            <a:solidFill>
              <a:srgbClr val="FF0000"/>
            </a:solidFill>
            <a:latin typeface="Times New Roman" pitchFamily="18" charset="0"/>
            <a:cs typeface="Times New Roman" pitchFamily="18" charset="0"/>
          </a:endParaRPr>
        </a:p>
      </dgm:t>
    </dgm:pt>
    <dgm:pt modelId="{23A0075C-E311-40AB-AAA1-FC49CD2E18B0}" type="parTrans" cxnId="{0EDCCC65-B190-42CA-82D6-3E3A1EF32104}">
      <dgm:prSet/>
      <dgm:spPr/>
      <dgm:t>
        <a:bodyPr/>
        <a:lstStyle/>
        <a:p>
          <a:endParaRPr lang="ru-RU"/>
        </a:p>
      </dgm:t>
    </dgm:pt>
    <dgm:pt modelId="{8F33DFC0-31F8-46EE-AA4F-0F22B80C316D}" type="sibTrans" cxnId="{0EDCCC65-B190-42CA-82D6-3E3A1EF32104}">
      <dgm:prSet/>
      <dgm:spPr/>
      <dgm:t>
        <a:bodyPr/>
        <a:lstStyle/>
        <a:p>
          <a:endParaRPr lang="ru-RU"/>
        </a:p>
      </dgm:t>
    </dgm:pt>
    <dgm:pt modelId="{9BF7A4FA-841F-47F1-98E7-189AC313D563}">
      <dgm:prSet custT="1">
        <dgm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chemeClr val="accent5">
                <a:tint val="50000"/>
                <a:satMod val="300000"/>
              </a:schemeClr>
            </a:gs>
            <a:gs pos="0">
              <a:schemeClr val="tx2">
                <a:lumMod val="40000"/>
                <a:lumOff val="60000"/>
              </a:schemeClr>
            </a:gs>
            <a:gs pos="100000">
              <a:schemeClr val="accent5">
                <a:tint val="15000"/>
                <a:satMod val="350000"/>
              </a:schemeClr>
            </a:gs>
          </a:gsLst>
        </a:gradFill>
      </dgm:spPr>
      <dgm:t>
        <a:bodyPr/>
        <a:lstStyle/>
        <a:p>
          <a:pPr algn="ctr"/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Основные направления бюджетной и налоговой политики Беловского сельсовета на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2022 </a:t>
          </a:r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–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2024 </a:t>
          </a:r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годы (Постановление Администрации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Коммунаровского  </a:t>
          </a:r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  от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15.10.2021</a:t>
          </a:r>
          <a:r>
            <a:rPr lang="ru-RU" sz="1600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16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№ </a:t>
          </a:r>
          <a:r>
            <a:rPr lang="ru-RU" sz="16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53 </a:t>
          </a:r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)</a:t>
          </a:r>
          <a:endParaRPr lang="ru-RU" sz="1600" dirty="0">
            <a:solidFill>
              <a:srgbClr val="000000"/>
            </a:solidFill>
          </a:endParaRPr>
        </a:p>
      </dgm:t>
    </dgm:pt>
    <dgm:pt modelId="{47EFE251-DE1F-4A9D-AA5C-F22CDF3BA208}" type="parTrans" cxnId="{58F21106-5F3A-4611-8D69-2C4255AD30B9}">
      <dgm:prSet/>
      <dgm:spPr/>
      <dgm:t>
        <a:bodyPr/>
        <a:lstStyle/>
        <a:p>
          <a:endParaRPr lang="ru-RU"/>
        </a:p>
      </dgm:t>
    </dgm:pt>
    <dgm:pt modelId="{599B36A9-6999-4932-97BB-7B98B9DA7459}" type="sibTrans" cxnId="{58F21106-5F3A-4611-8D69-2C4255AD30B9}">
      <dgm:prSet/>
      <dgm:spPr/>
      <dgm:t>
        <a:bodyPr/>
        <a:lstStyle/>
        <a:p>
          <a:endParaRPr lang="ru-RU"/>
        </a:p>
      </dgm:t>
    </dgm:pt>
    <dgm:pt modelId="{D4E16D18-EE5A-406C-A68B-D9CC2F0D2BFA}">
      <dgm:prSet custT="1">
        <dgm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chemeClr val="accent5">
                <a:tint val="50000"/>
                <a:satMod val="300000"/>
              </a:schemeClr>
            </a:gs>
            <a:gs pos="0">
              <a:schemeClr val="tx2">
                <a:lumMod val="40000"/>
                <a:lumOff val="60000"/>
              </a:schemeClr>
            </a:gs>
            <a:gs pos="100000">
              <a:schemeClr val="accent5">
                <a:tint val="15000"/>
                <a:satMod val="350000"/>
              </a:schemeClr>
            </a:gs>
          </a:gsLst>
        </a:gradFill>
      </dgm:spPr>
      <dgm:t>
        <a:bodyPr/>
        <a:lstStyle/>
        <a:p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Муниципальные программы </a:t>
          </a:r>
          <a:r>
            <a:rPr lang="ru-RU" sz="16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Коммунаровского </a:t>
          </a:r>
          <a:r>
            <a:rPr lang="ru-RU" sz="16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</a:t>
          </a:r>
        </a:p>
      </dgm:t>
    </dgm:pt>
    <dgm:pt modelId="{E418E1AB-F118-4EEC-BD8C-C4D43C973A39}" type="parTrans" cxnId="{F2A4A437-C9B0-4305-8C04-020582D4DA1C}">
      <dgm:prSet/>
      <dgm:spPr/>
      <dgm:t>
        <a:bodyPr/>
        <a:lstStyle/>
        <a:p>
          <a:endParaRPr lang="ru-RU"/>
        </a:p>
      </dgm:t>
    </dgm:pt>
    <dgm:pt modelId="{72A2A57F-463F-4BB6-9308-EF99DA17B312}" type="sibTrans" cxnId="{F2A4A437-C9B0-4305-8C04-020582D4DA1C}">
      <dgm:prSet/>
      <dgm:spPr/>
      <dgm:t>
        <a:bodyPr/>
        <a:lstStyle/>
        <a:p>
          <a:endParaRPr lang="ru-RU"/>
        </a:p>
      </dgm:t>
    </dgm:pt>
    <dgm:pt modelId="{1F737354-5A0E-4B2C-83F4-ACCB69D60A28}" type="pres">
      <dgm:prSet presAssocID="{66F30842-A30B-453B-972D-BAB63098D9D6}" presName="composite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14755EFE-4297-409D-8024-A86124D887D9}" type="pres">
      <dgm:prSet presAssocID="{9499AA6D-0096-43C7-992F-732B115541E7}" presName="roof" presStyleLbl="dkBgShp" presStyleIdx="0" presStyleCnt="2" custScaleX="75000" custLinFactNeighborX="-29688" custLinFactNeighborY="-622"/>
      <dgm:spPr/>
      <dgm:t>
        <a:bodyPr/>
        <a:lstStyle/>
        <a:p>
          <a:endParaRPr lang="ru-RU"/>
        </a:p>
      </dgm:t>
    </dgm:pt>
    <dgm:pt modelId="{CFD95AE2-9DD3-4546-9422-DB43A51E6B2E}" type="pres">
      <dgm:prSet presAssocID="{9499AA6D-0096-43C7-992F-732B115541E7}" presName="pillars" presStyleCnt="0"/>
      <dgm:spPr/>
    </dgm:pt>
    <dgm:pt modelId="{F5C3F7F1-CEA0-49C4-9AA0-D342FEFEA354}" type="pres">
      <dgm:prSet presAssocID="{9499AA6D-0096-43C7-992F-732B115541E7}" presName="pillar1" presStyleLbl="node1" presStyleIdx="0" presStyleCnt="3" custScaleX="96786" custLinFactNeighborX="-76" custLinFactNeighborY="-390">
        <dgm:presLayoutVars>
          <dgm:bulletEnabled val="1"/>
        </dgm:presLayoutVars>
        <dgm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chemeClr val="accent1">
                <a:lumMod val="20000"/>
                <a:lumOff val="80000"/>
              </a:schemeClr>
            </a:gs>
            <a:gs pos="0">
              <a:schemeClr val="tx2">
                <a:lumMod val="40000"/>
                <a:lumOff val="60000"/>
              </a:schemeClr>
            </a:gs>
            <a:gs pos="100000">
              <a:schemeClr val="accent5">
                <a:tint val="15000"/>
                <a:satMod val="350000"/>
              </a:schemeClr>
            </a:gs>
          </a:gsLst>
        </a:gradFill>
      </dgm:spPr>
      <dgm:t>
        <a:bodyPr/>
        <a:lstStyle/>
        <a:p>
          <a:endParaRPr lang="ru-RU"/>
        </a:p>
      </dgm:t>
    </dgm:pt>
    <dgm:pt modelId="{FAE584BA-2169-4818-86D4-2DFBE33EDFFC}" type="pres">
      <dgm:prSet presAssocID="{DFAE40BE-1FD9-4CD2-BCD8-0C2119CF37CA}" presName="pillarX" presStyleLbl="node1" presStyleIdx="1" presStyleCnt="3" custLinFactNeighborX="-3124" custLinFactNeighborY="-242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7B589DE-2A0B-4817-8666-D284E4CFE8A0}" type="pres">
      <dgm:prSet presAssocID="{D4E16D18-EE5A-406C-A68B-D9CC2F0D2BFA}" presName="pillarX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676944B-FE3D-45BE-8DAB-E49AB82CA9B4}" type="pres">
      <dgm:prSet presAssocID="{9499AA6D-0096-43C7-992F-732B115541E7}" presName="base" presStyleLbl="dkBgShp" presStyleIdx="1" presStyleCnt="2">
        <dgm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dgm:style>
      </dgm:prSet>
      <dgm:spPr/>
    </dgm:pt>
  </dgm:ptLst>
  <dgm:cxnLst>
    <dgm:cxn modelId="{FFF47A76-2FA2-41B3-A05E-264BBB114A14}" type="presOf" srcId="{9BF7A4FA-841F-47F1-98E7-189AC313D563}" destId="{F5C3F7F1-CEA0-49C4-9AA0-D342FEFEA354}" srcOrd="0" destOrd="0" presId="urn:microsoft.com/office/officeart/2005/8/layout/hList3"/>
    <dgm:cxn modelId="{154587BF-F08E-4AC0-86DD-4BF1DF6D7D24}" type="presOf" srcId="{66F30842-A30B-453B-972D-BAB63098D9D6}" destId="{1F737354-5A0E-4B2C-83F4-ACCB69D60A28}" srcOrd="0" destOrd="0" presId="urn:microsoft.com/office/officeart/2005/8/layout/hList3"/>
    <dgm:cxn modelId="{E29859A8-D0F3-4102-B571-1CCE1F5861C5}" type="presOf" srcId="{D4E16D18-EE5A-406C-A68B-D9CC2F0D2BFA}" destId="{77B589DE-2A0B-4817-8666-D284E4CFE8A0}" srcOrd="0" destOrd="0" presId="urn:microsoft.com/office/officeart/2005/8/layout/hList3"/>
    <dgm:cxn modelId="{58F21106-5F3A-4611-8D69-2C4255AD30B9}" srcId="{9499AA6D-0096-43C7-992F-732B115541E7}" destId="{9BF7A4FA-841F-47F1-98E7-189AC313D563}" srcOrd="0" destOrd="0" parTransId="{47EFE251-DE1F-4A9D-AA5C-F22CDF3BA208}" sibTransId="{599B36A9-6999-4932-97BB-7B98B9DA7459}"/>
    <dgm:cxn modelId="{0EDCCC65-B190-42CA-82D6-3E3A1EF32104}" srcId="{9499AA6D-0096-43C7-992F-732B115541E7}" destId="{DFAE40BE-1FD9-4CD2-BCD8-0C2119CF37CA}" srcOrd="1" destOrd="0" parTransId="{23A0075C-E311-40AB-AAA1-FC49CD2E18B0}" sibTransId="{8F33DFC0-31F8-46EE-AA4F-0F22B80C316D}"/>
    <dgm:cxn modelId="{1C25A368-82D7-4A03-A598-CD7E78AC2284}" srcId="{66F30842-A30B-453B-972D-BAB63098D9D6}" destId="{9499AA6D-0096-43C7-992F-732B115541E7}" srcOrd="0" destOrd="0" parTransId="{D7EE096D-F517-4706-AD55-4CCAFFF643C4}" sibTransId="{2AEEE4D0-101A-4860-9694-FA5AF9A13A95}"/>
    <dgm:cxn modelId="{9F63EAB0-A664-447E-979C-5A118FB2600B}" type="presOf" srcId="{DFAE40BE-1FD9-4CD2-BCD8-0C2119CF37CA}" destId="{FAE584BA-2169-4818-86D4-2DFBE33EDFFC}" srcOrd="0" destOrd="0" presId="urn:microsoft.com/office/officeart/2005/8/layout/hList3"/>
    <dgm:cxn modelId="{F2A4A437-C9B0-4305-8C04-020582D4DA1C}" srcId="{9499AA6D-0096-43C7-992F-732B115541E7}" destId="{D4E16D18-EE5A-406C-A68B-D9CC2F0D2BFA}" srcOrd="2" destOrd="0" parTransId="{E418E1AB-F118-4EEC-BD8C-C4D43C973A39}" sibTransId="{72A2A57F-463F-4BB6-9308-EF99DA17B312}"/>
    <dgm:cxn modelId="{692C2538-C31F-44DF-AC68-515B77CD0405}" type="presOf" srcId="{9499AA6D-0096-43C7-992F-732B115541E7}" destId="{14755EFE-4297-409D-8024-A86124D887D9}" srcOrd="0" destOrd="0" presId="urn:microsoft.com/office/officeart/2005/8/layout/hList3"/>
    <dgm:cxn modelId="{31DCA4EF-B3F5-4071-879C-0931F08B7F5A}" type="presParOf" srcId="{1F737354-5A0E-4B2C-83F4-ACCB69D60A28}" destId="{14755EFE-4297-409D-8024-A86124D887D9}" srcOrd="0" destOrd="0" presId="urn:microsoft.com/office/officeart/2005/8/layout/hList3"/>
    <dgm:cxn modelId="{58C20280-C027-4CE9-B8EE-A3DD5B35625F}" type="presParOf" srcId="{1F737354-5A0E-4B2C-83F4-ACCB69D60A28}" destId="{CFD95AE2-9DD3-4546-9422-DB43A51E6B2E}" srcOrd="1" destOrd="0" presId="urn:microsoft.com/office/officeart/2005/8/layout/hList3"/>
    <dgm:cxn modelId="{0FB28AE5-7E62-43C6-908F-93BAAF614340}" type="presParOf" srcId="{CFD95AE2-9DD3-4546-9422-DB43A51E6B2E}" destId="{F5C3F7F1-CEA0-49C4-9AA0-D342FEFEA354}" srcOrd="0" destOrd="0" presId="urn:microsoft.com/office/officeart/2005/8/layout/hList3"/>
    <dgm:cxn modelId="{62200B71-8B56-47C7-9751-3AF3BD88EF17}" type="presParOf" srcId="{CFD95AE2-9DD3-4546-9422-DB43A51E6B2E}" destId="{FAE584BA-2169-4818-86D4-2DFBE33EDFFC}" srcOrd="1" destOrd="0" presId="urn:microsoft.com/office/officeart/2005/8/layout/hList3"/>
    <dgm:cxn modelId="{13DAD0C7-8763-41D8-BB22-63C288E4FE1E}" type="presParOf" srcId="{CFD95AE2-9DD3-4546-9422-DB43A51E6B2E}" destId="{77B589DE-2A0B-4817-8666-D284E4CFE8A0}" srcOrd="2" destOrd="0" presId="urn:microsoft.com/office/officeart/2005/8/layout/hList3"/>
    <dgm:cxn modelId="{B06B3B0D-C1B0-4A6A-8234-F03019FB47C7}" type="presParOf" srcId="{1F737354-5A0E-4B2C-83F4-ACCB69D60A28}" destId="{0676944B-FE3D-45BE-8DAB-E49AB82CA9B4}" srcOrd="2" destOrd="0" presId="urn:microsoft.com/office/officeart/2005/8/layout/hLis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5D7AB212-D92E-4D99-8D72-07DE73CC72B4}" type="doc">
      <dgm:prSet loTypeId="urn:microsoft.com/office/officeart/2005/8/layout/vList5" loCatId="list" qsTypeId="urn:microsoft.com/office/officeart/2005/8/quickstyle/simple1#1" qsCatId="simple" csTypeId="urn:microsoft.com/office/officeart/2005/8/colors/accent1_2#1" csCatId="accent1" phldr="1"/>
      <dgm:spPr/>
      <dgm:t>
        <a:bodyPr/>
        <a:lstStyle/>
        <a:p>
          <a:endParaRPr lang="ru-RU"/>
        </a:p>
      </dgm:t>
    </dgm:pt>
    <dgm:pt modelId="{CAEA4234-855F-41AF-AF6A-6264867E88E6}">
      <dgm:prSet phldrT="[Текст]"/>
      <dgm:spPr>
        <a:gradFill flip="none" rotWithShape="0">
          <a:gsLst>
            <a:gs pos="0">
              <a:srgbClr val="00CC00">
                <a:shade val="30000"/>
                <a:satMod val="115000"/>
              </a:srgbClr>
            </a:gs>
            <a:gs pos="50000">
              <a:srgbClr val="00CC00">
                <a:shade val="67500"/>
                <a:satMod val="115000"/>
              </a:srgbClr>
            </a:gs>
            <a:gs pos="100000">
              <a:srgbClr val="00CC00">
                <a:shade val="100000"/>
                <a:satMod val="115000"/>
              </a:srgbClr>
            </a:gs>
          </a:gsLst>
          <a:lin ang="0" scaled="1"/>
          <a:tileRect/>
        </a:gradFill>
        <a:ln>
          <a:noFill/>
        </a:ln>
        <a:effectLst/>
        <a:scene3d>
          <a:camera prst="orthographicFront">
            <a:rot lat="0" lon="0" rev="0"/>
          </a:camera>
          <a:lightRig rig="glow" dir="t">
            <a:rot lat="0" lon="0" rev="14100000"/>
          </a:lightRig>
        </a:scene3d>
        <a:sp3d prstMaterial="softEdge">
          <a:bevelT w="127000" prst="artDeco"/>
        </a:sp3d>
      </dgm:spPr>
      <dgm:t>
        <a:bodyPr/>
        <a:lstStyle/>
        <a:p>
          <a:r>
            <a:rPr lang="ru-RU" dirty="0"/>
            <a:t>Финансовое обеспечение муниципальных учреждений – </a:t>
          </a:r>
          <a:r>
            <a:rPr lang="ru-RU" dirty="0" smtClean="0"/>
            <a:t>656,2 </a:t>
          </a:r>
          <a:r>
            <a:rPr lang="ru-RU" dirty="0"/>
            <a:t>тыс. рублей</a:t>
          </a:r>
        </a:p>
      </dgm:t>
    </dgm:pt>
    <dgm:pt modelId="{E618F757-A776-4C50-9409-D48B15570477}" type="parTrans" cxnId="{A69926DE-9F22-4677-BA97-7B8C7422EFE1}">
      <dgm:prSet/>
      <dgm:spPr/>
      <dgm:t>
        <a:bodyPr/>
        <a:lstStyle/>
        <a:p>
          <a:endParaRPr lang="ru-RU"/>
        </a:p>
      </dgm:t>
    </dgm:pt>
    <dgm:pt modelId="{CCDDB105-CA51-4B58-9C71-FBBC7798EEAB}" type="sibTrans" cxnId="{A69926DE-9F22-4677-BA97-7B8C7422EFE1}">
      <dgm:prSet/>
      <dgm:spPr/>
      <dgm:t>
        <a:bodyPr/>
        <a:lstStyle/>
        <a:p>
          <a:endParaRPr lang="ru-RU"/>
        </a:p>
      </dgm:t>
    </dgm:pt>
    <dgm:pt modelId="{9216ACCF-3619-413A-8EF5-1C5151DDA7A8}">
      <dgm:prSet phldrT="[Текст]"/>
      <dgm:spPr>
        <a:gradFill flip="none" rotWithShape="0">
          <a:gsLst>
            <a:gs pos="0">
              <a:srgbClr val="92D050">
                <a:tint val="66000"/>
                <a:satMod val="160000"/>
              </a:srgbClr>
            </a:gs>
            <a:gs pos="50000">
              <a:srgbClr val="92D050">
                <a:tint val="44500"/>
                <a:satMod val="160000"/>
              </a:srgbClr>
            </a:gs>
            <a:gs pos="100000">
              <a:srgbClr val="92D050">
                <a:tint val="23500"/>
                <a:satMod val="160000"/>
              </a:srgbClr>
            </a:gs>
          </a:gsLst>
          <a:path path="circle">
            <a:fillToRect l="50000" t="50000" r="50000" b="50000"/>
          </a:path>
          <a:tileRect/>
        </a:gradFill>
        <a:ln>
          <a:noFill/>
        </a:ln>
        <a:effectLst>
          <a:outerShdw blurRad="44450" dist="27940" dir="5400000" algn="ctr">
            <a:srgbClr val="000000">
              <a:alpha val="32000"/>
            </a:srgbClr>
          </a:outerShdw>
        </a:effectLst>
        <a:scene3d>
          <a:camera prst="orthographicFront">
            <a:rot lat="0" lon="0" rev="0"/>
          </a:camera>
          <a:lightRig rig="balanced" dir="t">
            <a:rot lat="0" lon="0" rev="8700000"/>
          </a:lightRig>
        </a:scene3d>
        <a:sp3d>
          <a:bevelT w="190500" h="38100"/>
        </a:sp3d>
      </dgm:spPr>
      <dgm:t>
        <a:bodyPr/>
        <a:lstStyle/>
        <a:p>
          <a:r>
            <a:rPr lang="ru-RU" dirty="0"/>
            <a:t>Всего 1 учреждение</a:t>
          </a:r>
        </a:p>
      </dgm:t>
    </dgm:pt>
    <dgm:pt modelId="{F78CA68E-11E6-420B-814C-014E866841FA}" type="parTrans" cxnId="{E94AC722-9B61-4490-9B78-7071A08F3D6F}">
      <dgm:prSet/>
      <dgm:spPr/>
      <dgm:t>
        <a:bodyPr/>
        <a:lstStyle/>
        <a:p>
          <a:endParaRPr lang="ru-RU"/>
        </a:p>
      </dgm:t>
    </dgm:pt>
    <dgm:pt modelId="{7A97B28C-486F-4C52-BC8F-5E18058FEDE5}" type="sibTrans" cxnId="{E94AC722-9B61-4490-9B78-7071A08F3D6F}">
      <dgm:prSet/>
      <dgm:spPr/>
      <dgm:t>
        <a:bodyPr/>
        <a:lstStyle/>
        <a:p>
          <a:endParaRPr lang="ru-RU"/>
        </a:p>
      </dgm:t>
    </dgm:pt>
    <dgm:pt modelId="{03B8B763-080B-4C0C-99EE-CE4C4CFD7567}">
      <dgm:prSet phldrT="[Текст]"/>
      <dgm:spPr>
        <a:gradFill flip="none" rotWithShape="0">
          <a:gsLst>
            <a:gs pos="0">
              <a:srgbClr val="92D050">
                <a:tint val="66000"/>
                <a:satMod val="160000"/>
              </a:srgbClr>
            </a:gs>
            <a:gs pos="50000">
              <a:srgbClr val="92D050">
                <a:tint val="44500"/>
                <a:satMod val="160000"/>
              </a:srgbClr>
            </a:gs>
            <a:gs pos="100000">
              <a:srgbClr val="92D050">
                <a:tint val="23500"/>
                <a:satMod val="160000"/>
              </a:srgbClr>
            </a:gs>
          </a:gsLst>
          <a:path path="circle">
            <a:fillToRect l="50000" t="50000" r="50000" b="50000"/>
          </a:path>
          <a:tileRect/>
        </a:gradFill>
        <a:ln>
          <a:noFill/>
        </a:ln>
        <a:effectLst>
          <a:outerShdw blurRad="44450" dist="27940" dir="5400000" algn="ctr">
            <a:srgbClr val="000000">
              <a:alpha val="32000"/>
            </a:srgbClr>
          </a:outerShdw>
        </a:effectLst>
        <a:scene3d>
          <a:camera prst="orthographicFront">
            <a:rot lat="0" lon="0" rev="0"/>
          </a:camera>
          <a:lightRig rig="balanced" dir="t">
            <a:rot lat="0" lon="0" rev="8700000"/>
          </a:lightRig>
        </a:scene3d>
        <a:sp3d>
          <a:bevelT w="190500" h="38100"/>
        </a:sp3d>
      </dgm:spPr>
      <dgm:t>
        <a:bodyPr/>
        <a:lstStyle/>
        <a:p>
          <a:r>
            <a:rPr lang="ru-RU" dirty="0"/>
            <a:t>МКУК </a:t>
          </a:r>
          <a:r>
            <a:rPr lang="ru-RU" dirty="0" smtClean="0"/>
            <a:t>«Коммунаровский ЦСДК »</a:t>
          </a:r>
          <a:endParaRPr lang="ru-RU" dirty="0"/>
        </a:p>
      </dgm:t>
    </dgm:pt>
    <dgm:pt modelId="{C98B05FF-8D77-4C0A-AED0-A3C541DD4154}" type="parTrans" cxnId="{99520EB4-0919-4743-B2EE-48325B1F4E72}">
      <dgm:prSet/>
      <dgm:spPr/>
      <dgm:t>
        <a:bodyPr/>
        <a:lstStyle/>
        <a:p>
          <a:endParaRPr lang="ru-RU"/>
        </a:p>
      </dgm:t>
    </dgm:pt>
    <dgm:pt modelId="{6FAB5BF9-D593-4D4C-A582-6E867B548CE2}" type="sibTrans" cxnId="{99520EB4-0919-4743-B2EE-48325B1F4E72}">
      <dgm:prSet/>
      <dgm:spPr/>
      <dgm:t>
        <a:bodyPr/>
        <a:lstStyle/>
        <a:p>
          <a:endParaRPr lang="ru-RU"/>
        </a:p>
      </dgm:t>
    </dgm:pt>
    <dgm:pt modelId="{213108A7-87EF-4697-9E40-31D803E1FC66}" type="pres">
      <dgm:prSet presAssocID="{5D7AB212-D92E-4D99-8D72-07DE73CC72B4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1A9BC2DA-D3CA-47E8-90DD-D9BD8F1794A8}" type="pres">
      <dgm:prSet presAssocID="{CAEA4234-855F-41AF-AF6A-6264867E88E6}" presName="linNode" presStyleCnt="0"/>
      <dgm:spPr/>
    </dgm:pt>
    <dgm:pt modelId="{55D7981E-36E1-40E9-BD22-81FFFC84B0FE}" type="pres">
      <dgm:prSet presAssocID="{CAEA4234-855F-41AF-AF6A-6264867E88E6}" presName="parentText" presStyleLbl="node1" presStyleIdx="0" presStyleCnt="1" custScaleY="87013" custLinFactNeighborY="1299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49C63E5-FA5A-416D-B297-56BC0D52D3DA}" type="pres">
      <dgm:prSet presAssocID="{CAEA4234-855F-41AF-AF6A-6264867E88E6}" presName="descendantText" presStyleLbl="alignAccFollowNode1" presStyleIdx="0" presStyleCnt="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E94AC722-9B61-4490-9B78-7071A08F3D6F}" srcId="{CAEA4234-855F-41AF-AF6A-6264867E88E6}" destId="{9216ACCF-3619-413A-8EF5-1C5151DDA7A8}" srcOrd="0" destOrd="0" parTransId="{F78CA68E-11E6-420B-814C-014E866841FA}" sibTransId="{7A97B28C-486F-4C52-BC8F-5E18058FEDE5}"/>
    <dgm:cxn modelId="{99520EB4-0919-4743-B2EE-48325B1F4E72}" srcId="{CAEA4234-855F-41AF-AF6A-6264867E88E6}" destId="{03B8B763-080B-4C0C-99EE-CE4C4CFD7567}" srcOrd="1" destOrd="0" parTransId="{C98B05FF-8D77-4C0A-AED0-A3C541DD4154}" sibTransId="{6FAB5BF9-D593-4D4C-A582-6E867B548CE2}"/>
    <dgm:cxn modelId="{C34FB20D-21B1-4C41-97D3-DC91B105056D}" type="presOf" srcId="{5D7AB212-D92E-4D99-8D72-07DE73CC72B4}" destId="{213108A7-87EF-4697-9E40-31D803E1FC66}" srcOrd="0" destOrd="0" presId="urn:microsoft.com/office/officeart/2005/8/layout/vList5"/>
    <dgm:cxn modelId="{F7E0864F-D693-4B0B-963C-CC4D7B4F75FB}" type="presOf" srcId="{03B8B763-080B-4C0C-99EE-CE4C4CFD7567}" destId="{549C63E5-FA5A-416D-B297-56BC0D52D3DA}" srcOrd="0" destOrd="1" presId="urn:microsoft.com/office/officeart/2005/8/layout/vList5"/>
    <dgm:cxn modelId="{9DD002AD-5DA0-4A44-8F26-6B357BE755E3}" type="presOf" srcId="{9216ACCF-3619-413A-8EF5-1C5151DDA7A8}" destId="{549C63E5-FA5A-416D-B297-56BC0D52D3DA}" srcOrd="0" destOrd="0" presId="urn:microsoft.com/office/officeart/2005/8/layout/vList5"/>
    <dgm:cxn modelId="{A69926DE-9F22-4677-BA97-7B8C7422EFE1}" srcId="{5D7AB212-D92E-4D99-8D72-07DE73CC72B4}" destId="{CAEA4234-855F-41AF-AF6A-6264867E88E6}" srcOrd="0" destOrd="0" parTransId="{E618F757-A776-4C50-9409-D48B15570477}" sibTransId="{CCDDB105-CA51-4B58-9C71-FBBC7798EEAB}"/>
    <dgm:cxn modelId="{7C3C9B65-89E8-4035-9550-8FD9F00A3F17}" type="presOf" srcId="{CAEA4234-855F-41AF-AF6A-6264867E88E6}" destId="{55D7981E-36E1-40E9-BD22-81FFFC84B0FE}" srcOrd="0" destOrd="0" presId="urn:microsoft.com/office/officeart/2005/8/layout/vList5"/>
    <dgm:cxn modelId="{B569455C-4EB5-4011-80C2-E20544803363}" type="presParOf" srcId="{213108A7-87EF-4697-9E40-31D803E1FC66}" destId="{1A9BC2DA-D3CA-47E8-90DD-D9BD8F1794A8}" srcOrd="0" destOrd="0" presId="urn:microsoft.com/office/officeart/2005/8/layout/vList5"/>
    <dgm:cxn modelId="{0E10D29C-B451-4632-A160-4612198CB6E6}" type="presParOf" srcId="{1A9BC2DA-D3CA-47E8-90DD-D9BD8F1794A8}" destId="{55D7981E-36E1-40E9-BD22-81FFFC84B0FE}" srcOrd="0" destOrd="0" presId="urn:microsoft.com/office/officeart/2005/8/layout/vList5"/>
    <dgm:cxn modelId="{02E5988D-3A07-4015-9239-4C966561BB24}" type="presParOf" srcId="{1A9BC2DA-D3CA-47E8-90DD-D9BD8F1794A8}" destId="{549C63E5-FA5A-416D-B297-56BC0D52D3DA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F8E4B7B-3190-492B-BA7B-9B52CE7D79BE}" type="doc">
      <dgm:prSet loTypeId="urn:microsoft.com/office/officeart/2005/8/layout/radial1" loCatId="cycle" qsTypeId="urn:microsoft.com/office/officeart/2005/8/quickstyle/3d2" qsCatId="3D" csTypeId="urn:microsoft.com/office/officeart/2005/8/colors/colorful1#1" csCatId="colorful" phldr="1"/>
      <dgm:spPr/>
      <dgm:t>
        <a:bodyPr/>
        <a:lstStyle/>
        <a:p>
          <a:endParaRPr lang="ru-RU"/>
        </a:p>
      </dgm:t>
    </dgm:pt>
    <dgm:pt modelId="{B179D74B-D7BA-4ED1-A72F-D0DA76E8417A}">
      <dgm:prSet phldrT="[Текст]" custT="1">
        <dgm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dgm:style>
      </dgm:prSet>
      <dgm:spPr>
        <a:gradFill rotWithShape="0">
          <a:gsLst>
            <a:gs pos="0">
              <a:srgbClr val="92D050"/>
            </a:gs>
            <a:gs pos="50000">
              <a:schemeClr val="accent5">
                <a:satMod val="110000"/>
                <a:lumMod val="100000"/>
                <a:shade val="100000"/>
              </a:schemeClr>
            </a:gs>
            <a:gs pos="100000">
              <a:schemeClr val="accent5">
                <a:lumMod val="99000"/>
                <a:satMod val="120000"/>
                <a:shade val="78000"/>
              </a:schemeClr>
            </a:gs>
          </a:gsLst>
        </a:gradFill>
      </dgm:spPr>
      <dgm:t>
        <a:bodyPr/>
        <a:lstStyle/>
        <a:p>
          <a:pPr>
            <a:spcAft>
              <a:spcPct val="35000"/>
            </a:spcAft>
          </a:pPr>
          <a:r>
            <a:rPr lang="ru-RU" sz="2800" dirty="0">
              <a:effectLst/>
              <a:latin typeface="Times New Roman" pitchFamily="18" charset="0"/>
              <a:cs typeface="Times New Roman" pitchFamily="18" charset="0"/>
            </a:rPr>
            <a:t>Всего </a:t>
          </a:r>
        </a:p>
        <a:p>
          <a:pPr>
            <a:spcAft>
              <a:spcPts val="0"/>
            </a:spcAft>
          </a:pPr>
          <a:r>
            <a:rPr lang="ru-RU" sz="2800" dirty="0" smtClean="0">
              <a:effectLst/>
              <a:latin typeface="Times New Roman" pitchFamily="18" charset="0"/>
              <a:cs typeface="Times New Roman" pitchFamily="18" charset="0"/>
            </a:rPr>
            <a:t>3660,0 </a:t>
          </a:r>
          <a:r>
            <a:rPr lang="ru-RU" sz="2800" dirty="0">
              <a:effectLst/>
              <a:latin typeface="Times New Roman" pitchFamily="18" charset="0"/>
              <a:cs typeface="Times New Roman" pitchFamily="18" charset="0"/>
            </a:rPr>
            <a:t>тыс. рублей</a:t>
          </a:r>
        </a:p>
      </dgm:t>
    </dgm:pt>
    <dgm:pt modelId="{2593081F-B3F6-458C-9839-9366C7AB704F}" type="parTrans" cxnId="{FB20F822-177B-4BA5-8D63-A940CF701DD6}">
      <dgm:prSet/>
      <dgm:spPr/>
      <dgm:t>
        <a:bodyPr/>
        <a:lstStyle/>
        <a:p>
          <a:endParaRPr lang="ru-RU">
            <a:latin typeface="Times New Roman" pitchFamily="18" charset="0"/>
            <a:cs typeface="Times New Roman" pitchFamily="18" charset="0"/>
          </a:endParaRPr>
        </a:p>
      </dgm:t>
    </dgm:pt>
    <dgm:pt modelId="{C467CE14-FCF4-4A26-A9B5-33DBF19BA512}" type="sibTrans" cxnId="{FB20F822-177B-4BA5-8D63-A940CF701DD6}">
      <dgm:prSet/>
      <dgm:spPr/>
      <dgm:t>
        <a:bodyPr/>
        <a:lstStyle/>
        <a:p>
          <a:endParaRPr lang="ru-RU">
            <a:latin typeface="Times New Roman" pitchFamily="18" charset="0"/>
            <a:cs typeface="Times New Roman" pitchFamily="18" charset="0"/>
          </a:endParaRPr>
        </a:p>
      </dgm:t>
    </dgm:pt>
    <dgm:pt modelId="{1B234536-2071-46C6-A491-AF4B1A3F9FEB}">
      <dgm:prSet phldrT="[Текст]" custT="1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CCFFFF"/>
            </a:gs>
            <a:gs pos="50000">
              <a:schemeClr val="accent1">
                <a:lumMod val="105000"/>
                <a:satMod val="103000"/>
                <a:tint val="73000"/>
              </a:schemeClr>
            </a:gs>
            <a:gs pos="100000">
              <a:schemeClr val="accent1">
                <a:lumMod val="105000"/>
                <a:satMod val="109000"/>
                <a:tint val="81000"/>
              </a:schemeClr>
            </a:gs>
          </a:gsLst>
        </a:gradFill>
      </dgm:spPr>
      <dgm:t>
        <a:bodyPr/>
        <a:lstStyle/>
        <a:p>
          <a:pPr>
            <a:spcAft>
              <a:spcPts val="0"/>
            </a:spcAft>
          </a:pP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Жилищно-коммунальное хозяйство</a:t>
          </a:r>
        </a:p>
        <a:p>
          <a:pPr>
            <a:spcAft>
              <a:spcPts val="0"/>
            </a:spcAft>
          </a:pPr>
          <a:r>
            <a:rPr lang="ru-RU" sz="1400" dirty="0" smtClean="0">
              <a:effectLst/>
              <a:latin typeface="Times New Roman" pitchFamily="18" charset="0"/>
              <a:cs typeface="Times New Roman" pitchFamily="18" charset="0"/>
            </a:rPr>
            <a:t>900,2 </a:t>
          </a: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тыс. рублей </a:t>
          </a:r>
          <a:r>
            <a:rPr lang="ru-RU" sz="1400" dirty="0" smtClean="0">
              <a:effectLst/>
              <a:latin typeface="Times New Roman" pitchFamily="18" charset="0"/>
              <a:cs typeface="Times New Roman" pitchFamily="18" charset="0"/>
            </a:rPr>
            <a:t>24,5 </a:t>
          </a: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%</a:t>
          </a:r>
        </a:p>
      </dgm:t>
    </dgm:pt>
    <dgm:pt modelId="{11E86306-1FA3-4165-81CF-E5CFBAACAB41}" type="parTrans" cxnId="{94179C15-8BCE-4648-878D-2FDA92C3F688}">
      <dgm:prSet custT="1"/>
      <dgm:spPr/>
      <dgm:t>
        <a:bodyPr/>
        <a:lstStyle/>
        <a:p>
          <a:endParaRPr lang="ru-RU" sz="1200">
            <a:solidFill>
              <a:schemeClr val="bg1"/>
            </a:solidFill>
            <a:latin typeface="Times New Roman" pitchFamily="18" charset="0"/>
            <a:cs typeface="Times New Roman" pitchFamily="18" charset="0"/>
          </a:endParaRPr>
        </a:p>
      </dgm:t>
    </dgm:pt>
    <dgm:pt modelId="{1EE3D30F-5CA2-4829-8D39-76AE15AD5942}" type="sibTrans" cxnId="{94179C15-8BCE-4648-878D-2FDA92C3F688}">
      <dgm:prSet/>
      <dgm:spPr/>
      <dgm:t>
        <a:bodyPr/>
        <a:lstStyle/>
        <a:p>
          <a:endParaRPr lang="ru-RU">
            <a:latin typeface="Times New Roman" pitchFamily="18" charset="0"/>
            <a:cs typeface="Times New Roman" pitchFamily="18" charset="0"/>
          </a:endParaRPr>
        </a:p>
      </dgm:t>
    </dgm:pt>
    <dgm:pt modelId="{84FA42E0-3171-4CBA-9E87-E80A4C844FE3}">
      <dgm:prSet phldrT="[Текст]" custT="1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92D050"/>
            </a:gs>
            <a:gs pos="50000">
              <a:schemeClr val="accent1">
                <a:lumMod val="105000"/>
                <a:satMod val="103000"/>
                <a:tint val="73000"/>
              </a:schemeClr>
            </a:gs>
            <a:gs pos="100000">
              <a:schemeClr val="accent1">
                <a:lumMod val="105000"/>
                <a:satMod val="109000"/>
                <a:tint val="81000"/>
              </a:schemeClr>
            </a:gs>
          </a:gsLst>
        </a:gradFill>
      </dgm:spPr>
      <dgm:t>
        <a:bodyPr/>
        <a:lstStyle/>
        <a:p>
          <a:pPr>
            <a:spcAft>
              <a:spcPts val="0"/>
            </a:spcAft>
          </a:pP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Физическая культура и спорт</a:t>
          </a:r>
        </a:p>
        <a:p>
          <a:pPr>
            <a:spcAft>
              <a:spcPts val="0"/>
            </a:spcAft>
          </a:pPr>
          <a:r>
            <a:rPr lang="ru-RU" sz="1400" dirty="0" smtClean="0">
              <a:effectLst/>
              <a:latin typeface="Times New Roman" pitchFamily="18" charset="0"/>
              <a:cs typeface="Times New Roman" pitchFamily="18" charset="0"/>
            </a:rPr>
            <a:t>3,0 </a:t>
          </a: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тыс. </a:t>
          </a:r>
          <a:r>
            <a:rPr lang="ru-RU" sz="1400" dirty="0" smtClean="0">
              <a:effectLst/>
              <a:latin typeface="Times New Roman" pitchFamily="18" charset="0"/>
              <a:cs typeface="Times New Roman" pitchFamily="18" charset="0"/>
            </a:rPr>
            <a:t>рублей</a:t>
          </a:r>
          <a:endParaRPr lang="ru-RU" sz="1400" dirty="0">
            <a:effectLst/>
            <a:latin typeface="Times New Roman" pitchFamily="18" charset="0"/>
            <a:cs typeface="Times New Roman" pitchFamily="18" charset="0"/>
          </a:endParaRPr>
        </a:p>
      </dgm:t>
    </dgm:pt>
    <dgm:pt modelId="{8AB6F3CB-D047-4C8E-B920-0BDFB57A2588}" type="parTrans" cxnId="{D85264E3-9117-4119-B98B-48C5328DB343}">
      <dgm:prSet custT="1"/>
      <dgm:spPr/>
      <dgm:t>
        <a:bodyPr/>
        <a:lstStyle/>
        <a:p>
          <a:endParaRPr lang="ru-RU" sz="1200">
            <a:solidFill>
              <a:schemeClr val="bg1"/>
            </a:solidFill>
            <a:latin typeface="Times New Roman" pitchFamily="18" charset="0"/>
            <a:cs typeface="Times New Roman" pitchFamily="18" charset="0"/>
          </a:endParaRPr>
        </a:p>
      </dgm:t>
    </dgm:pt>
    <dgm:pt modelId="{8ECB2E2B-7E53-417D-BCDE-DA522F6C8195}" type="sibTrans" cxnId="{D85264E3-9117-4119-B98B-48C5328DB343}">
      <dgm:prSet/>
      <dgm:spPr/>
      <dgm:t>
        <a:bodyPr/>
        <a:lstStyle/>
        <a:p>
          <a:endParaRPr lang="ru-RU">
            <a:latin typeface="Times New Roman" pitchFamily="18" charset="0"/>
            <a:cs typeface="Times New Roman" pitchFamily="18" charset="0"/>
          </a:endParaRPr>
        </a:p>
      </dgm:t>
    </dgm:pt>
    <dgm:pt modelId="{948D7AA2-6A07-4029-958A-456C6A888F0B}">
      <dgm:prSet custT="1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9966FF"/>
            </a:gs>
            <a:gs pos="50000">
              <a:schemeClr val="accent1">
                <a:lumMod val="105000"/>
                <a:satMod val="103000"/>
                <a:tint val="73000"/>
              </a:schemeClr>
            </a:gs>
            <a:gs pos="100000">
              <a:schemeClr val="accent1">
                <a:lumMod val="105000"/>
                <a:satMod val="109000"/>
                <a:tint val="81000"/>
              </a:schemeClr>
            </a:gs>
          </a:gsLst>
        </a:gradFill>
      </dgm:spPr>
      <dgm:t>
        <a:bodyPr/>
        <a:lstStyle/>
        <a:p>
          <a:pPr>
            <a:spcAft>
              <a:spcPts val="0"/>
            </a:spcAft>
          </a:pP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Содержание органов местного </a:t>
          </a:r>
          <a:r>
            <a:rPr lang="ru-RU" sz="1400" dirty="0" smtClean="0">
              <a:effectLst/>
              <a:latin typeface="Times New Roman" pitchFamily="18" charset="0"/>
              <a:cs typeface="Times New Roman" pitchFamily="18" charset="0"/>
            </a:rPr>
            <a:t>самоуправления 1795,3 </a:t>
          </a: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тыс. рублей </a:t>
          </a:r>
        </a:p>
        <a:p>
          <a:pPr>
            <a:spcAft>
              <a:spcPct val="35000"/>
            </a:spcAft>
          </a:pPr>
          <a:r>
            <a:rPr lang="ru-RU" sz="1400" dirty="0" smtClean="0">
              <a:effectLst/>
              <a:latin typeface="Times New Roman" pitchFamily="18" charset="0"/>
              <a:cs typeface="Times New Roman" pitchFamily="18" charset="0"/>
            </a:rPr>
            <a:t>49,0%</a:t>
          </a:r>
          <a:endParaRPr lang="ru-RU" sz="1400" dirty="0">
            <a:effectLst/>
            <a:latin typeface="Times New Roman" pitchFamily="18" charset="0"/>
            <a:cs typeface="Times New Roman" pitchFamily="18" charset="0"/>
          </a:endParaRPr>
        </a:p>
      </dgm:t>
    </dgm:pt>
    <dgm:pt modelId="{850BDB31-7899-47A8-8A8D-2651EE81DB1C}" type="parTrans" cxnId="{EE5ED6C8-3C2A-4568-8D0F-8E9F80CDB84E}">
      <dgm:prSet custT="1"/>
      <dgm:spPr/>
      <dgm:t>
        <a:bodyPr/>
        <a:lstStyle/>
        <a:p>
          <a:endParaRPr lang="ru-RU" sz="1200">
            <a:solidFill>
              <a:schemeClr val="bg1"/>
            </a:solidFill>
            <a:latin typeface="Times New Roman" pitchFamily="18" charset="0"/>
            <a:cs typeface="Times New Roman" pitchFamily="18" charset="0"/>
          </a:endParaRPr>
        </a:p>
      </dgm:t>
    </dgm:pt>
    <dgm:pt modelId="{5E26D90B-22ED-4AB4-8D07-24D8137BEB98}" type="sibTrans" cxnId="{EE5ED6C8-3C2A-4568-8D0F-8E9F80CDB84E}">
      <dgm:prSet/>
      <dgm:spPr/>
      <dgm:t>
        <a:bodyPr/>
        <a:lstStyle/>
        <a:p>
          <a:endParaRPr lang="ru-RU">
            <a:latin typeface="Times New Roman" pitchFamily="18" charset="0"/>
            <a:cs typeface="Times New Roman" pitchFamily="18" charset="0"/>
          </a:endParaRPr>
        </a:p>
      </dgm:t>
    </dgm:pt>
    <dgm:pt modelId="{C3B366E1-35BE-4501-9211-79E56F24F0B1}">
      <dgm:prSet phldrT="[Текст]" custT="1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chemeClr val="accent6">
                <a:lumMod val="60000"/>
                <a:lumOff val="40000"/>
              </a:schemeClr>
            </a:gs>
            <a:gs pos="50000">
              <a:schemeClr val="accent1">
                <a:lumMod val="105000"/>
                <a:satMod val="103000"/>
                <a:tint val="73000"/>
              </a:schemeClr>
            </a:gs>
            <a:gs pos="100000">
              <a:schemeClr val="accent1">
                <a:lumMod val="105000"/>
                <a:satMod val="109000"/>
                <a:tint val="81000"/>
              </a:schemeClr>
            </a:gs>
          </a:gsLst>
        </a:gradFill>
      </dgm:spPr>
      <dgm:t>
        <a:bodyPr/>
        <a:lstStyle/>
        <a:p>
          <a:pPr>
            <a:spcAft>
              <a:spcPts val="0"/>
            </a:spcAft>
          </a:pP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Содержание учреждений </a:t>
          </a:r>
          <a:r>
            <a:rPr lang="ru-RU" sz="1400" dirty="0" smtClean="0">
              <a:effectLst/>
              <a:latin typeface="Times New Roman" pitchFamily="18" charset="0"/>
              <a:cs typeface="Times New Roman" pitchFamily="18" charset="0"/>
            </a:rPr>
            <a:t>656,1 </a:t>
          </a: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тыс. рублей</a:t>
          </a:r>
        </a:p>
        <a:p>
          <a:pPr>
            <a:spcAft>
              <a:spcPct val="35000"/>
            </a:spcAft>
          </a:pPr>
          <a:r>
            <a:rPr lang="ru-RU" sz="1400" dirty="0" smtClean="0">
              <a:effectLst/>
              <a:latin typeface="Times New Roman" pitchFamily="18" charset="0"/>
              <a:cs typeface="Times New Roman" pitchFamily="18" charset="0"/>
            </a:rPr>
            <a:t>17,9 </a:t>
          </a:r>
          <a:r>
            <a:rPr lang="ru-RU" sz="1400" dirty="0">
              <a:effectLst/>
              <a:latin typeface="Times New Roman" pitchFamily="18" charset="0"/>
              <a:cs typeface="Times New Roman" pitchFamily="18" charset="0"/>
            </a:rPr>
            <a:t>%</a:t>
          </a:r>
        </a:p>
      </dgm:t>
    </dgm:pt>
    <dgm:pt modelId="{4199C120-FE21-41AC-9A33-F6885A63D66E}" type="parTrans" cxnId="{1B2D08A9-FD2B-4C26-B84F-A6C6038E479D}">
      <dgm:prSet custT="1"/>
      <dgm:spPr/>
      <dgm:t>
        <a:bodyPr/>
        <a:lstStyle/>
        <a:p>
          <a:endParaRPr lang="ru-RU" sz="1200">
            <a:solidFill>
              <a:schemeClr val="bg1"/>
            </a:solidFill>
            <a:latin typeface="Times New Roman" pitchFamily="18" charset="0"/>
            <a:cs typeface="Times New Roman" pitchFamily="18" charset="0"/>
          </a:endParaRPr>
        </a:p>
      </dgm:t>
    </dgm:pt>
    <dgm:pt modelId="{AB4F022C-2B6F-4D5A-8949-0266BBDB6FAD}" type="sibTrans" cxnId="{1B2D08A9-FD2B-4C26-B84F-A6C6038E479D}">
      <dgm:prSet/>
      <dgm:spPr/>
      <dgm:t>
        <a:bodyPr/>
        <a:lstStyle/>
        <a:p>
          <a:endParaRPr lang="ru-RU">
            <a:latin typeface="Times New Roman" pitchFamily="18" charset="0"/>
            <a:cs typeface="Times New Roman" pitchFamily="18" charset="0"/>
          </a:endParaRPr>
        </a:p>
      </dgm:t>
    </dgm:pt>
    <dgm:pt modelId="{FC4E895A-5CB6-4776-9D34-BC12EF08CF61}" type="pres">
      <dgm:prSet presAssocID="{1F8E4B7B-3190-492B-BA7B-9B52CE7D79BE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22672531-8C33-499F-A8B8-1F76FA72B8E1}" type="pres">
      <dgm:prSet presAssocID="{B179D74B-D7BA-4ED1-A72F-D0DA76E8417A}" presName="centerShape" presStyleLbl="node0" presStyleIdx="0" presStyleCnt="1" custScaleX="265065" custScaleY="151904" custLinFactNeighborX="890" custLinFactNeighborY="-3737"/>
      <dgm:spPr/>
      <dgm:t>
        <a:bodyPr/>
        <a:lstStyle/>
        <a:p>
          <a:endParaRPr lang="ru-RU"/>
        </a:p>
      </dgm:t>
    </dgm:pt>
    <dgm:pt modelId="{D23AFAD6-9784-476C-B26A-F6CCAEF2A753}" type="pres">
      <dgm:prSet presAssocID="{11E86306-1FA3-4165-81CF-E5CFBAACAB41}" presName="Name9" presStyleLbl="parChTrans1D2" presStyleIdx="0" presStyleCnt="4"/>
      <dgm:spPr/>
      <dgm:t>
        <a:bodyPr/>
        <a:lstStyle/>
        <a:p>
          <a:endParaRPr lang="ru-RU"/>
        </a:p>
      </dgm:t>
    </dgm:pt>
    <dgm:pt modelId="{6C400A76-512C-4622-ABC7-4A7262143CD7}" type="pres">
      <dgm:prSet presAssocID="{11E86306-1FA3-4165-81CF-E5CFBAACAB41}" presName="connTx" presStyleLbl="parChTrans1D2" presStyleIdx="0" presStyleCnt="4"/>
      <dgm:spPr/>
      <dgm:t>
        <a:bodyPr/>
        <a:lstStyle/>
        <a:p>
          <a:endParaRPr lang="ru-RU"/>
        </a:p>
      </dgm:t>
    </dgm:pt>
    <dgm:pt modelId="{30E7B6AA-B589-42F5-B263-2F67E7BFE06E}" type="pres">
      <dgm:prSet presAssocID="{1B234536-2071-46C6-A491-AF4B1A3F9FEB}" presName="node" presStyleLbl="node1" presStyleIdx="0" presStyleCnt="4" custScaleX="128660" custScaleY="122429" custRadScaleRad="173000" custRadScaleInc="-256327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BB1C879-ADD1-46CE-9D67-364F5ECE1CD3}" type="pres">
      <dgm:prSet presAssocID="{8AB6F3CB-D047-4C8E-B920-0BDFB57A2588}" presName="Name9" presStyleLbl="parChTrans1D2" presStyleIdx="1" presStyleCnt="4"/>
      <dgm:spPr/>
      <dgm:t>
        <a:bodyPr/>
        <a:lstStyle/>
        <a:p>
          <a:endParaRPr lang="ru-RU"/>
        </a:p>
      </dgm:t>
    </dgm:pt>
    <dgm:pt modelId="{62ECBD28-2110-4395-8718-5D140BE52464}" type="pres">
      <dgm:prSet presAssocID="{8AB6F3CB-D047-4C8E-B920-0BDFB57A2588}" presName="connTx" presStyleLbl="parChTrans1D2" presStyleIdx="1" presStyleCnt="4"/>
      <dgm:spPr/>
      <dgm:t>
        <a:bodyPr/>
        <a:lstStyle/>
        <a:p>
          <a:endParaRPr lang="ru-RU"/>
        </a:p>
      </dgm:t>
    </dgm:pt>
    <dgm:pt modelId="{5A8679B6-7689-4D75-A7A5-C24CDE107484}" type="pres">
      <dgm:prSet presAssocID="{84FA42E0-3171-4CBA-9E87-E80A4C844FE3}" presName="node" presStyleLbl="node1" presStyleIdx="1" presStyleCnt="4" custScaleX="125008" custScaleY="137881" custRadScaleRad="157532" custRadScaleInc="-328476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5A442AC-CDA8-474B-92EE-3D632F0EC957}" type="pres">
      <dgm:prSet presAssocID="{850BDB31-7899-47A8-8A8D-2651EE81DB1C}" presName="Name9" presStyleLbl="parChTrans1D2" presStyleIdx="2" presStyleCnt="4"/>
      <dgm:spPr/>
      <dgm:t>
        <a:bodyPr/>
        <a:lstStyle/>
        <a:p>
          <a:endParaRPr lang="ru-RU"/>
        </a:p>
      </dgm:t>
    </dgm:pt>
    <dgm:pt modelId="{B6C2774B-CEC3-4885-8925-9AD4E72E39CE}" type="pres">
      <dgm:prSet presAssocID="{850BDB31-7899-47A8-8A8D-2651EE81DB1C}" presName="connTx" presStyleLbl="parChTrans1D2" presStyleIdx="2" presStyleCnt="4"/>
      <dgm:spPr/>
      <dgm:t>
        <a:bodyPr/>
        <a:lstStyle/>
        <a:p>
          <a:endParaRPr lang="ru-RU"/>
        </a:p>
      </dgm:t>
    </dgm:pt>
    <dgm:pt modelId="{D418F6EB-147F-4047-B751-E8166DE58772}" type="pres">
      <dgm:prSet presAssocID="{948D7AA2-6A07-4029-958A-456C6A888F0B}" presName="node" presStyleLbl="node1" presStyleIdx="2" presStyleCnt="4" custScaleX="119565" custScaleY="135600" custRadScaleRad="170252" custRadScaleInc="-27201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8A04AD7-3C30-42FD-9169-981E636C19E5}" type="pres">
      <dgm:prSet presAssocID="{4199C120-FE21-41AC-9A33-F6885A63D66E}" presName="Name9" presStyleLbl="parChTrans1D2" presStyleIdx="3" presStyleCnt="4"/>
      <dgm:spPr/>
      <dgm:t>
        <a:bodyPr/>
        <a:lstStyle/>
        <a:p>
          <a:endParaRPr lang="ru-RU"/>
        </a:p>
      </dgm:t>
    </dgm:pt>
    <dgm:pt modelId="{ACABAC21-A12D-4CBC-B952-3A73C95768F1}" type="pres">
      <dgm:prSet presAssocID="{4199C120-FE21-41AC-9A33-F6885A63D66E}" presName="connTx" presStyleLbl="parChTrans1D2" presStyleIdx="3" presStyleCnt="4"/>
      <dgm:spPr/>
      <dgm:t>
        <a:bodyPr/>
        <a:lstStyle/>
        <a:p>
          <a:endParaRPr lang="ru-RU"/>
        </a:p>
      </dgm:t>
    </dgm:pt>
    <dgm:pt modelId="{21AB2C71-7445-44F1-88DA-8920B87614F7}" type="pres">
      <dgm:prSet presAssocID="{C3B366E1-35BE-4501-9211-79E56F24F0B1}" presName="node" presStyleLbl="node1" presStyleIdx="3" presStyleCnt="4" custScaleX="124430" custScaleY="118480" custRadScaleRad="178204" custRadScaleInc="-34123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C2B0B32D-2541-4AA7-887D-3A361B361912}" type="presOf" srcId="{8AB6F3CB-D047-4C8E-B920-0BDFB57A2588}" destId="{1BB1C879-ADD1-46CE-9D67-364F5ECE1CD3}" srcOrd="0" destOrd="0" presId="urn:microsoft.com/office/officeart/2005/8/layout/radial1"/>
    <dgm:cxn modelId="{8640C42F-7D89-4144-8285-19CA55CF72AB}" type="presOf" srcId="{850BDB31-7899-47A8-8A8D-2651EE81DB1C}" destId="{A5A442AC-CDA8-474B-92EE-3D632F0EC957}" srcOrd="0" destOrd="0" presId="urn:microsoft.com/office/officeart/2005/8/layout/radial1"/>
    <dgm:cxn modelId="{D85264E3-9117-4119-B98B-48C5328DB343}" srcId="{B179D74B-D7BA-4ED1-A72F-D0DA76E8417A}" destId="{84FA42E0-3171-4CBA-9E87-E80A4C844FE3}" srcOrd="1" destOrd="0" parTransId="{8AB6F3CB-D047-4C8E-B920-0BDFB57A2588}" sibTransId="{8ECB2E2B-7E53-417D-BCDE-DA522F6C8195}"/>
    <dgm:cxn modelId="{F514281F-ECC7-40C1-B6B8-CCFEDC3DB7E1}" type="presOf" srcId="{1F8E4B7B-3190-492B-BA7B-9B52CE7D79BE}" destId="{FC4E895A-5CB6-4776-9D34-BC12EF08CF61}" srcOrd="0" destOrd="0" presId="urn:microsoft.com/office/officeart/2005/8/layout/radial1"/>
    <dgm:cxn modelId="{EE5ED6C8-3C2A-4568-8D0F-8E9F80CDB84E}" srcId="{B179D74B-D7BA-4ED1-A72F-D0DA76E8417A}" destId="{948D7AA2-6A07-4029-958A-456C6A888F0B}" srcOrd="2" destOrd="0" parTransId="{850BDB31-7899-47A8-8A8D-2651EE81DB1C}" sibTransId="{5E26D90B-22ED-4AB4-8D07-24D8137BEB98}"/>
    <dgm:cxn modelId="{F28D1707-074E-403D-A6AF-29D06971C79A}" type="presOf" srcId="{8AB6F3CB-D047-4C8E-B920-0BDFB57A2588}" destId="{62ECBD28-2110-4395-8718-5D140BE52464}" srcOrd="1" destOrd="0" presId="urn:microsoft.com/office/officeart/2005/8/layout/radial1"/>
    <dgm:cxn modelId="{29B65D8D-4B5E-4EA5-9D7F-B1EAD6E2F4B3}" type="presOf" srcId="{1B234536-2071-46C6-A491-AF4B1A3F9FEB}" destId="{30E7B6AA-B589-42F5-B263-2F67E7BFE06E}" srcOrd="0" destOrd="0" presId="urn:microsoft.com/office/officeart/2005/8/layout/radial1"/>
    <dgm:cxn modelId="{28EAC634-F264-4DB8-B014-4102F7ECAE32}" type="presOf" srcId="{C3B366E1-35BE-4501-9211-79E56F24F0B1}" destId="{21AB2C71-7445-44F1-88DA-8920B87614F7}" srcOrd="0" destOrd="0" presId="urn:microsoft.com/office/officeart/2005/8/layout/radial1"/>
    <dgm:cxn modelId="{CB95C948-4368-417E-9F7E-5FF6A0CA094D}" type="presOf" srcId="{850BDB31-7899-47A8-8A8D-2651EE81DB1C}" destId="{B6C2774B-CEC3-4885-8925-9AD4E72E39CE}" srcOrd="1" destOrd="0" presId="urn:microsoft.com/office/officeart/2005/8/layout/radial1"/>
    <dgm:cxn modelId="{FB20F822-177B-4BA5-8D63-A940CF701DD6}" srcId="{1F8E4B7B-3190-492B-BA7B-9B52CE7D79BE}" destId="{B179D74B-D7BA-4ED1-A72F-D0DA76E8417A}" srcOrd="0" destOrd="0" parTransId="{2593081F-B3F6-458C-9839-9366C7AB704F}" sibTransId="{C467CE14-FCF4-4A26-A9B5-33DBF19BA512}"/>
    <dgm:cxn modelId="{313E80FF-0FE5-4EF5-8B39-C1839D4B4C79}" type="presOf" srcId="{948D7AA2-6A07-4029-958A-456C6A888F0B}" destId="{D418F6EB-147F-4047-B751-E8166DE58772}" srcOrd="0" destOrd="0" presId="urn:microsoft.com/office/officeart/2005/8/layout/radial1"/>
    <dgm:cxn modelId="{1B2D08A9-FD2B-4C26-B84F-A6C6038E479D}" srcId="{B179D74B-D7BA-4ED1-A72F-D0DA76E8417A}" destId="{C3B366E1-35BE-4501-9211-79E56F24F0B1}" srcOrd="3" destOrd="0" parTransId="{4199C120-FE21-41AC-9A33-F6885A63D66E}" sibTransId="{AB4F022C-2B6F-4D5A-8949-0266BBDB6FAD}"/>
    <dgm:cxn modelId="{2ADFF332-55B1-461B-95DE-B27F9377D89F}" type="presOf" srcId="{84FA42E0-3171-4CBA-9E87-E80A4C844FE3}" destId="{5A8679B6-7689-4D75-A7A5-C24CDE107484}" srcOrd="0" destOrd="0" presId="urn:microsoft.com/office/officeart/2005/8/layout/radial1"/>
    <dgm:cxn modelId="{4CA23EF7-55E8-4CAB-9933-757729493019}" type="presOf" srcId="{B179D74B-D7BA-4ED1-A72F-D0DA76E8417A}" destId="{22672531-8C33-499F-A8B8-1F76FA72B8E1}" srcOrd="0" destOrd="0" presId="urn:microsoft.com/office/officeart/2005/8/layout/radial1"/>
    <dgm:cxn modelId="{4C2D6CCD-9F15-4E02-8F61-F1296A86E41C}" type="presOf" srcId="{11E86306-1FA3-4165-81CF-E5CFBAACAB41}" destId="{D23AFAD6-9784-476C-B26A-F6CCAEF2A753}" srcOrd="0" destOrd="0" presId="urn:microsoft.com/office/officeart/2005/8/layout/radial1"/>
    <dgm:cxn modelId="{6DE40734-2BC9-42BC-8345-903019D4C4BA}" type="presOf" srcId="{4199C120-FE21-41AC-9A33-F6885A63D66E}" destId="{ACABAC21-A12D-4CBC-B952-3A73C95768F1}" srcOrd="1" destOrd="0" presId="urn:microsoft.com/office/officeart/2005/8/layout/radial1"/>
    <dgm:cxn modelId="{94179C15-8BCE-4648-878D-2FDA92C3F688}" srcId="{B179D74B-D7BA-4ED1-A72F-D0DA76E8417A}" destId="{1B234536-2071-46C6-A491-AF4B1A3F9FEB}" srcOrd="0" destOrd="0" parTransId="{11E86306-1FA3-4165-81CF-E5CFBAACAB41}" sibTransId="{1EE3D30F-5CA2-4829-8D39-76AE15AD5942}"/>
    <dgm:cxn modelId="{FB23AD92-B8C9-4508-95A6-2151C15BDCA0}" type="presOf" srcId="{4199C120-FE21-41AC-9A33-F6885A63D66E}" destId="{38A04AD7-3C30-42FD-9169-981E636C19E5}" srcOrd="0" destOrd="0" presId="urn:microsoft.com/office/officeart/2005/8/layout/radial1"/>
    <dgm:cxn modelId="{D8FFD2B5-3B30-4388-87E3-A700F79ABA00}" type="presOf" srcId="{11E86306-1FA3-4165-81CF-E5CFBAACAB41}" destId="{6C400A76-512C-4622-ABC7-4A7262143CD7}" srcOrd="1" destOrd="0" presId="urn:microsoft.com/office/officeart/2005/8/layout/radial1"/>
    <dgm:cxn modelId="{547CD349-F75F-4BBD-804B-3B08CE89C646}" type="presParOf" srcId="{FC4E895A-5CB6-4776-9D34-BC12EF08CF61}" destId="{22672531-8C33-499F-A8B8-1F76FA72B8E1}" srcOrd="0" destOrd="0" presId="urn:microsoft.com/office/officeart/2005/8/layout/radial1"/>
    <dgm:cxn modelId="{5F1FE896-0510-46F8-8222-84DC4F99537C}" type="presParOf" srcId="{FC4E895A-5CB6-4776-9D34-BC12EF08CF61}" destId="{D23AFAD6-9784-476C-B26A-F6CCAEF2A753}" srcOrd="1" destOrd="0" presId="urn:microsoft.com/office/officeart/2005/8/layout/radial1"/>
    <dgm:cxn modelId="{0C089359-73DA-4457-A912-F85F75F2B70E}" type="presParOf" srcId="{D23AFAD6-9784-476C-B26A-F6CCAEF2A753}" destId="{6C400A76-512C-4622-ABC7-4A7262143CD7}" srcOrd="0" destOrd="0" presId="urn:microsoft.com/office/officeart/2005/8/layout/radial1"/>
    <dgm:cxn modelId="{4CD72C8B-E7B1-470E-9FF7-F60DCEFB9405}" type="presParOf" srcId="{FC4E895A-5CB6-4776-9D34-BC12EF08CF61}" destId="{30E7B6AA-B589-42F5-B263-2F67E7BFE06E}" srcOrd="2" destOrd="0" presId="urn:microsoft.com/office/officeart/2005/8/layout/radial1"/>
    <dgm:cxn modelId="{8C22DA3E-7311-4528-9422-77BF0F3F25BD}" type="presParOf" srcId="{FC4E895A-5CB6-4776-9D34-BC12EF08CF61}" destId="{1BB1C879-ADD1-46CE-9D67-364F5ECE1CD3}" srcOrd="3" destOrd="0" presId="urn:microsoft.com/office/officeart/2005/8/layout/radial1"/>
    <dgm:cxn modelId="{41A0A1B8-623A-401F-8F37-56B048E09E2C}" type="presParOf" srcId="{1BB1C879-ADD1-46CE-9D67-364F5ECE1CD3}" destId="{62ECBD28-2110-4395-8718-5D140BE52464}" srcOrd="0" destOrd="0" presId="urn:microsoft.com/office/officeart/2005/8/layout/radial1"/>
    <dgm:cxn modelId="{CEF5399B-58B4-4076-951A-FAC7A9626C44}" type="presParOf" srcId="{FC4E895A-5CB6-4776-9D34-BC12EF08CF61}" destId="{5A8679B6-7689-4D75-A7A5-C24CDE107484}" srcOrd="4" destOrd="0" presId="urn:microsoft.com/office/officeart/2005/8/layout/radial1"/>
    <dgm:cxn modelId="{82373186-DB32-47AC-BD27-7C38ACFCF58B}" type="presParOf" srcId="{FC4E895A-5CB6-4776-9D34-BC12EF08CF61}" destId="{A5A442AC-CDA8-474B-92EE-3D632F0EC957}" srcOrd="5" destOrd="0" presId="urn:microsoft.com/office/officeart/2005/8/layout/radial1"/>
    <dgm:cxn modelId="{1BE31099-A780-495F-81FA-DABCBE1E7D1A}" type="presParOf" srcId="{A5A442AC-CDA8-474B-92EE-3D632F0EC957}" destId="{B6C2774B-CEC3-4885-8925-9AD4E72E39CE}" srcOrd="0" destOrd="0" presId="urn:microsoft.com/office/officeart/2005/8/layout/radial1"/>
    <dgm:cxn modelId="{9124535D-7F73-4070-A0F0-479826E79A52}" type="presParOf" srcId="{FC4E895A-5CB6-4776-9D34-BC12EF08CF61}" destId="{D418F6EB-147F-4047-B751-E8166DE58772}" srcOrd="6" destOrd="0" presId="urn:microsoft.com/office/officeart/2005/8/layout/radial1"/>
    <dgm:cxn modelId="{CDF4C196-BE07-4AAF-8718-3B86B0AAC20C}" type="presParOf" srcId="{FC4E895A-5CB6-4776-9D34-BC12EF08CF61}" destId="{38A04AD7-3C30-42FD-9169-981E636C19E5}" srcOrd="7" destOrd="0" presId="urn:microsoft.com/office/officeart/2005/8/layout/radial1"/>
    <dgm:cxn modelId="{3EA32727-2EA7-4B5F-B37B-9A5F44E39E43}" type="presParOf" srcId="{38A04AD7-3C30-42FD-9169-981E636C19E5}" destId="{ACABAC21-A12D-4CBC-B952-3A73C95768F1}" srcOrd="0" destOrd="0" presId="urn:microsoft.com/office/officeart/2005/8/layout/radial1"/>
    <dgm:cxn modelId="{615ACC22-0553-442A-8EF3-09A6A85303FC}" type="presParOf" srcId="{FC4E895A-5CB6-4776-9D34-BC12EF08CF61}" destId="{21AB2C71-7445-44F1-88DA-8920B87614F7}" srcOrd="8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517D4731-E778-4229-ADC1-3054A5537D2B}" type="doc">
      <dgm:prSet loTypeId="urn:microsoft.com/office/officeart/2005/8/layout/venn1" loCatId="relationship" qsTypeId="urn:microsoft.com/office/officeart/2005/8/quickstyle/3d3" qsCatId="3D" csTypeId="urn:microsoft.com/office/officeart/2005/8/colors/accent1_2#3" csCatId="accent1" phldr="1"/>
      <dgm:spPr/>
    </dgm:pt>
    <dgm:pt modelId="{7D40F476-0546-4DC1-BB6A-4F8DD0F3633C}">
      <dgm:prSet phldrT="[Текст]" custT="1"/>
      <dgm:spPr>
        <a:solidFill>
          <a:schemeClr val="accent5">
            <a:lumMod val="60000"/>
            <a:lumOff val="40000"/>
            <a:alpha val="50000"/>
          </a:schemeClr>
        </a:solidFill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extrusionH="76200">
          <a:extrusionClr>
            <a:srgbClr val="CCFFFF"/>
          </a:extrusionClr>
        </a:sp3d>
      </dgm:spPr>
      <dgm:t>
        <a:bodyPr/>
        <a:lstStyle/>
        <a:p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1772,3 </a:t>
          </a:r>
          <a:r>
            <a:rPr lang="ru-RU" sz="2400" dirty="0">
              <a:latin typeface="Times New Roman" pitchFamily="18" charset="0"/>
              <a:cs typeface="Times New Roman" pitchFamily="18" charset="0"/>
            </a:rPr>
            <a:t>тыс. рублей</a:t>
          </a:r>
        </a:p>
      </dgm:t>
    </dgm:pt>
    <dgm:pt modelId="{7DE25F09-9A21-4C6F-B842-CE2E35AB9A99}" type="parTrans" cxnId="{F1BC3F74-8D18-4752-A66A-F579289E38F3}">
      <dgm:prSet/>
      <dgm:spPr/>
      <dgm:t>
        <a:bodyPr/>
        <a:lstStyle/>
        <a:p>
          <a:endParaRPr lang="ru-RU"/>
        </a:p>
      </dgm:t>
    </dgm:pt>
    <dgm:pt modelId="{AA082BDB-F738-4B52-8418-F48EBC1D9ED3}" type="sibTrans" cxnId="{F1BC3F74-8D18-4752-A66A-F579289E38F3}">
      <dgm:prSet/>
      <dgm:spPr/>
      <dgm:t>
        <a:bodyPr/>
        <a:lstStyle/>
        <a:p>
          <a:endParaRPr lang="ru-RU"/>
        </a:p>
      </dgm:t>
    </dgm:pt>
    <dgm:pt modelId="{DBFC0E42-52C3-41AC-9D55-3ACB6CC85CB4}">
      <dgm:prSet phldrT="[Текст]" custT="1"/>
      <dgm:spPr>
        <a:solidFill>
          <a:srgbClr val="00B0F0">
            <a:alpha val="50000"/>
          </a:srgbClr>
        </a:solidFill>
      </dgm:spPr>
      <dgm:t>
        <a:bodyPr/>
        <a:lstStyle/>
        <a:p>
          <a:r>
            <a:rPr lang="ru-RU" sz="2400" dirty="0" smtClean="0">
              <a:latin typeface="Times New Roman" pitchFamily="18" charset="0"/>
              <a:cs typeface="Times New Roman" pitchFamily="18" charset="0"/>
            </a:rPr>
            <a:t>1887,8 </a:t>
          </a:r>
          <a:r>
            <a:rPr lang="ru-RU" sz="2400" dirty="0">
              <a:latin typeface="Times New Roman" pitchFamily="18" charset="0"/>
              <a:cs typeface="Times New Roman" pitchFamily="18" charset="0"/>
            </a:rPr>
            <a:t>тыс. рублей</a:t>
          </a:r>
        </a:p>
      </dgm:t>
    </dgm:pt>
    <dgm:pt modelId="{9B5EAC6F-797B-4A84-96CA-DCA7CC53AA9E}" type="parTrans" cxnId="{A8583FBA-F4DF-47DF-B1FE-06F909D07976}">
      <dgm:prSet/>
      <dgm:spPr/>
      <dgm:t>
        <a:bodyPr/>
        <a:lstStyle/>
        <a:p>
          <a:endParaRPr lang="ru-RU"/>
        </a:p>
      </dgm:t>
    </dgm:pt>
    <dgm:pt modelId="{8D9DF96D-5F05-4582-AAE8-1B1998DE7A99}" type="sibTrans" cxnId="{A8583FBA-F4DF-47DF-B1FE-06F909D07976}">
      <dgm:prSet/>
      <dgm:spPr/>
      <dgm:t>
        <a:bodyPr/>
        <a:lstStyle/>
        <a:p>
          <a:endParaRPr lang="ru-RU"/>
        </a:p>
      </dgm:t>
    </dgm:pt>
    <dgm:pt modelId="{0CCA2EBD-E007-40E2-BC0A-B9FC89413435}" type="pres">
      <dgm:prSet presAssocID="{517D4731-E778-4229-ADC1-3054A5537D2B}" presName="compositeShape" presStyleCnt="0">
        <dgm:presLayoutVars>
          <dgm:chMax val="7"/>
          <dgm:dir/>
          <dgm:resizeHandles val="exact"/>
        </dgm:presLayoutVars>
      </dgm:prSet>
      <dgm:spPr/>
    </dgm:pt>
    <dgm:pt modelId="{780274D5-3C8B-4693-9DBA-38420241D3FC}" type="pres">
      <dgm:prSet presAssocID="{7D40F476-0546-4DC1-BB6A-4F8DD0F3633C}" presName="circ1" presStyleLbl="vennNode1" presStyleIdx="0" presStyleCnt="2" custScaleX="134694" custScaleY="100547" custLinFactNeighborX="-14502" custLinFactNeighborY="2646"/>
      <dgm:spPr/>
      <dgm:t>
        <a:bodyPr/>
        <a:lstStyle/>
        <a:p>
          <a:endParaRPr lang="ru-RU"/>
        </a:p>
      </dgm:t>
    </dgm:pt>
    <dgm:pt modelId="{13135B4C-4AC9-43E6-AF2F-D7E23FABF6CB}" type="pres">
      <dgm:prSet presAssocID="{7D40F476-0546-4DC1-BB6A-4F8DD0F3633C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30DA2D8-C1F0-4BB3-8F56-836B6D54BAEA}" type="pres">
      <dgm:prSet presAssocID="{DBFC0E42-52C3-41AC-9D55-3ACB6CC85CB4}" presName="circ2" presStyleLbl="vennNode1" presStyleIdx="1" presStyleCnt="2" custScaleX="97095" custScaleY="86788" custLinFactNeighborX="13696" custLinFactNeighborY="1058"/>
      <dgm:spPr/>
      <dgm:t>
        <a:bodyPr/>
        <a:lstStyle/>
        <a:p>
          <a:endParaRPr lang="ru-RU"/>
        </a:p>
      </dgm:t>
    </dgm:pt>
    <dgm:pt modelId="{8C300156-AF83-44F4-9572-C69CB6AE81BB}" type="pres">
      <dgm:prSet presAssocID="{DBFC0E42-52C3-41AC-9D55-3ACB6CC85CB4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0AC21762-E43B-4C06-A08E-ABB3E59B6997}" type="presOf" srcId="{7D40F476-0546-4DC1-BB6A-4F8DD0F3633C}" destId="{13135B4C-4AC9-43E6-AF2F-D7E23FABF6CB}" srcOrd="1" destOrd="0" presId="urn:microsoft.com/office/officeart/2005/8/layout/venn1"/>
    <dgm:cxn modelId="{C13854DC-8F8E-48F8-B160-67FC4D5D0C7D}" type="presOf" srcId="{DBFC0E42-52C3-41AC-9D55-3ACB6CC85CB4}" destId="{E30DA2D8-C1F0-4BB3-8F56-836B6D54BAEA}" srcOrd="0" destOrd="0" presId="urn:microsoft.com/office/officeart/2005/8/layout/venn1"/>
    <dgm:cxn modelId="{F1282E23-4F45-438D-9DCA-C706ACB478E0}" type="presOf" srcId="{517D4731-E778-4229-ADC1-3054A5537D2B}" destId="{0CCA2EBD-E007-40E2-BC0A-B9FC89413435}" srcOrd="0" destOrd="0" presId="urn:microsoft.com/office/officeart/2005/8/layout/venn1"/>
    <dgm:cxn modelId="{F1BC3F74-8D18-4752-A66A-F579289E38F3}" srcId="{517D4731-E778-4229-ADC1-3054A5537D2B}" destId="{7D40F476-0546-4DC1-BB6A-4F8DD0F3633C}" srcOrd="0" destOrd="0" parTransId="{7DE25F09-9A21-4C6F-B842-CE2E35AB9A99}" sibTransId="{AA082BDB-F738-4B52-8418-F48EBC1D9ED3}"/>
    <dgm:cxn modelId="{A8583FBA-F4DF-47DF-B1FE-06F909D07976}" srcId="{517D4731-E778-4229-ADC1-3054A5537D2B}" destId="{DBFC0E42-52C3-41AC-9D55-3ACB6CC85CB4}" srcOrd="1" destOrd="0" parTransId="{9B5EAC6F-797B-4A84-96CA-DCA7CC53AA9E}" sibTransId="{8D9DF96D-5F05-4582-AAE8-1B1998DE7A99}"/>
    <dgm:cxn modelId="{9FD6418A-BB91-49DA-9581-221A78DAB3C9}" type="presOf" srcId="{DBFC0E42-52C3-41AC-9D55-3ACB6CC85CB4}" destId="{8C300156-AF83-44F4-9572-C69CB6AE81BB}" srcOrd="1" destOrd="0" presId="urn:microsoft.com/office/officeart/2005/8/layout/venn1"/>
    <dgm:cxn modelId="{352692E0-0B2A-412E-A6A6-4D93C7885F35}" type="presOf" srcId="{7D40F476-0546-4DC1-BB6A-4F8DD0F3633C}" destId="{780274D5-3C8B-4693-9DBA-38420241D3FC}" srcOrd="0" destOrd="0" presId="urn:microsoft.com/office/officeart/2005/8/layout/venn1"/>
    <dgm:cxn modelId="{9EC840A2-076B-4CE8-BCFD-6AB9E81A4522}" type="presParOf" srcId="{0CCA2EBD-E007-40E2-BC0A-B9FC89413435}" destId="{780274D5-3C8B-4693-9DBA-38420241D3FC}" srcOrd="0" destOrd="0" presId="urn:microsoft.com/office/officeart/2005/8/layout/venn1"/>
    <dgm:cxn modelId="{41210D75-17CF-4CE6-8ACE-3CCF009C1001}" type="presParOf" srcId="{0CCA2EBD-E007-40E2-BC0A-B9FC89413435}" destId="{13135B4C-4AC9-43E6-AF2F-D7E23FABF6CB}" srcOrd="1" destOrd="0" presId="urn:microsoft.com/office/officeart/2005/8/layout/venn1"/>
    <dgm:cxn modelId="{E1681DC1-852B-4FFA-859D-B946E5B30C3F}" type="presParOf" srcId="{0CCA2EBD-E007-40E2-BC0A-B9FC89413435}" destId="{E30DA2D8-C1F0-4BB3-8F56-836B6D54BAEA}" srcOrd="2" destOrd="0" presId="urn:microsoft.com/office/officeart/2005/8/layout/venn1"/>
    <dgm:cxn modelId="{4398E704-DD96-4DE0-9FEA-7E1673D9A024}" type="presParOf" srcId="{0CCA2EBD-E007-40E2-BC0A-B9FC89413435}" destId="{8C300156-AF83-44F4-9572-C69CB6AE81BB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4755EFE-4297-409D-8024-A86124D887D9}">
      <dsp:nvSpPr>
        <dsp:cNvPr id="0" name=""/>
        <dsp:cNvSpPr/>
      </dsp:nvSpPr>
      <dsp:spPr>
        <a:xfrm>
          <a:off x="0" y="0"/>
          <a:ext cx="6858000" cy="1861050"/>
        </a:xfrm>
        <a:prstGeom prst="rect">
          <a:avLst/>
        </a:prstGeom>
        <a:gradFill rotWithShape="1">
          <a:gsLst>
            <a:gs pos="0">
              <a:schemeClr val="accent5">
                <a:satMod val="103000"/>
                <a:lumMod val="102000"/>
                <a:tint val="94000"/>
              </a:schemeClr>
            </a:gs>
            <a:gs pos="50000">
              <a:schemeClr val="accent5">
                <a:satMod val="110000"/>
                <a:lumMod val="100000"/>
                <a:shade val="100000"/>
              </a:schemeClr>
            </a:gs>
            <a:gs pos="100000">
              <a:schemeClr val="accent5"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0">
          <a:schemeClr val="accent5"/>
        </a:lnRef>
        <a:fillRef idx="3">
          <a:schemeClr val="accent5"/>
        </a:fillRef>
        <a:effectRef idx="3">
          <a:schemeClr val="accent5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Основа </a:t>
          </a:r>
          <a:r>
            <a:rPr lang="ru-RU" sz="18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формирования бюджета Коммунаровского </a:t>
          </a:r>
          <a:r>
            <a:rPr lang="ru-RU" sz="18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 Беловского района Курской области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 на </a:t>
          </a:r>
          <a:r>
            <a:rPr lang="ru-RU" sz="18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2022 </a:t>
          </a:r>
          <a:r>
            <a:rPr lang="ru-RU" sz="18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год </a:t>
          </a:r>
        </a:p>
      </dsp:txBody>
      <dsp:txXfrm>
        <a:off x="0" y="0"/>
        <a:ext cx="6858000" cy="1861050"/>
      </dsp:txXfrm>
    </dsp:sp>
    <dsp:sp modelId="{F5C3F7F1-CEA0-49C4-9AA0-D342FEFEA354}">
      <dsp:nvSpPr>
        <dsp:cNvPr id="0" name=""/>
        <dsp:cNvSpPr/>
      </dsp:nvSpPr>
      <dsp:spPr>
        <a:xfrm>
          <a:off x="0" y="1845808"/>
          <a:ext cx="2981727" cy="3908205"/>
        </a:xfrm>
        <a:prstGeom prst="rect">
          <a:avLst/>
        </a:prstGeom>
        <a:gradFill rotWithShape="0">
          <a:gsLst>
            <a:gs pos="0">
              <a:schemeClr val="accent1">
                <a:lumMod val="20000"/>
                <a:lumOff val="80000"/>
              </a:schemeClr>
            </a:gs>
            <a:gs pos="0">
              <a:schemeClr val="tx2">
                <a:lumMod val="40000"/>
                <a:lumOff val="60000"/>
              </a:schemeClr>
            </a:gs>
            <a:gs pos="100000">
              <a:schemeClr val="accent5">
                <a:tint val="15000"/>
                <a:satMod val="350000"/>
              </a:schemeClr>
            </a:gs>
          </a:gsLst>
          <a:lin ang="5400000" scaled="0"/>
        </a:gradFill>
        <a:ln w="6350" cap="flat" cmpd="sng" algn="ctr">
          <a:solidFill>
            <a:schemeClr val="accent5"/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1">
          <a:schemeClr val="accent5"/>
        </a:lnRef>
        <a:fillRef idx="2">
          <a:schemeClr val="accent5"/>
        </a:fillRef>
        <a:effectRef idx="1">
          <a:schemeClr val="accent5"/>
        </a:effectRef>
        <a:fontRef idx="minor">
          <a:schemeClr val="dk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Основные направления бюджетной и налоговой политики Беловского сельсовета на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2022 </a:t>
          </a: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–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2024 </a:t>
          </a: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годы (Постановление Администрации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Коммунаровского  </a:t>
          </a: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  от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15.10.2021</a:t>
          </a:r>
          <a:r>
            <a:rPr lang="ru-RU" sz="1600" kern="1200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rPr>
            <a:t> </a:t>
          </a:r>
          <a:r>
            <a:rPr lang="ru-RU" sz="1600" kern="1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№ </a:t>
          </a:r>
          <a:r>
            <a:rPr lang="ru-RU" sz="1600" kern="12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rPr>
            <a:t>53 </a:t>
          </a: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)</a:t>
          </a:r>
          <a:endParaRPr lang="ru-RU" sz="1600" kern="1200" dirty="0">
            <a:solidFill>
              <a:srgbClr val="000000"/>
            </a:solidFill>
          </a:endParaRPr>
        </a:p>
      </dsp:txBody>
      <dsp:txXfrm>
        <a:off x="0" y="1845808"/>
        <a:ext cx="2981727" cy="3908205"/>
      </dsp:txXfrm>
    </dsp:sp>
    <dsp:sp modelId="{FAE584BA-2169-4818-86D4-2DFBE33EDFFC}">
      <dsp:nvSpPr>
        <dsp:cNvPr id="0" name=""/>
        <dsp:cNvSpPr/>
      </dsp:nvSpPr>
      <dsp:spPr>
        <a:xfrm>
          <a:off x="2885878" y="1766393"/>
          <a:ext cx="3080742" cy="3908205"/>
        </a:xfrm>
        <a:prstGeom prst="rect">
          <a:avLst/>
        </a:prstGeom>
        <a:gradFill rotWithShape="0">
          <a:gsLst>
            <a:gs pos="0">
              <a:schemeClr val="accent5">
                <a:tint val="50000"/>
                <a:satMod val="300000"/>
              </a:schemeClr>
            </a:gs>
            <a:gs pos="0">
              <a:schemeClr val="tx2">
                <a:lumMod val="40000"/>
                <a:lumOff val="60000"/>
              </a:schemeClr>
            </a:gs>
            <a:gs pos="100000">
              <a:schemeClr val="accent5">
                <a:tint val="15000"/>
                <a:satMod val="350000"/>
              </a:schemeClr>
            </a:gs>
          </a:gsLst>
          <a:lin ang="5400000" scaled="0"/>
        </a:gradFill>
        <a:ln w="6350" cap="flat" cmpd="sng" algn="ctr">
          <a:solidFill>
            <a:schemeClr val="accent5"/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1">
          <a:schemeClr val="accent5"/>
        </a:lnRef>
        <a:fillRef idx="2">
          <a:schemeClr val="accent5"/>
        </a:fillRef>
        <a:effectRef idx="1">
          <a:schemeClr val="accent5"/>
        </a:effectRef>
        <a:fontRef idx="minor">
          <a:schemeClr val="dk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Прогноз социально – экономического развития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Коммунаровского </a:t>
          </a: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 на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2022 </a:t>
          </a: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–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2024 </a:t>
          </a: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годы (Постановление Администрации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Коммунаровского </a:t>
          </a: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 от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12.11.2021г №12/2)</a:t>
          </a:r>
          <a:endParaRPr lang="ru-RU" sz="1600" kern="1200" dirty="0">
            <a:solidFill>
              <a:srgbClr val="FF0000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2885878" y="1766393"/>
        <a:ext cx="3080742" cy="3908205"/>
      </dsp:txXfrm>
    </dsp:sp>
    <dsp:sp modelId="{77B589DE-2A0B-4817-8666-D284E4CFE8A0}">
      <dsp:nvSpPr>
        <dsp:cNvPr id="0" name=""/>
        <dsp:cNvSpPr/>
      </dsp:nvSpPr>
      <dsp:spPr>
        <a:xfrm>
          <a:off x="6062863" y="1861050"/>
          <a:ext cx="3080742" cy="3908205"/>
        </a:xfrm>
        <a:prstGeom prst="rect">
          <a:avLst/>
        </a:prstGeom>
        <a:gradFill rotWithShape="0">
          <a:gsLst>
            <a:gs pos="0">
              <a:schemeClr val="accent5">
                <a:tint val="50000"/>
                <a:satMod val="300000"/>
              </a:schemeClr>
            </a:gs>
            <a:gs pos="0">
              <a:schemeClr val="tx2">
                <a:lumMod val="40000"/>
                <a:lumOff val="60000"/>
              </a:schemeClr>
            </a:gs>
            <a:gs pos="100000">
              <a:schemeClr val="accent5">
                <a:tint val="15000"/>
                <a:satMod val="350000"/>
              </a:schemeClr>
            </a:gs>
          </a:gsLst>
          <a:lin ang="5400000" scaled="0"/>
        </a:gradFill>
        <a:ln w="6350" cap="flat" cmpd="sng" algn="ctr">
          <a:solidFill>
            <a:schemeClr val="accent5"/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1">
          <a:schemeClr val="accent5"/>
        </a:lnRef>
        <a:fillRef idx="2">
          <a:schemeClr val="accent5"/>
        </a:fillRef>
        <a:effectRef idx="1">
          <a:schemeClr val="accent5"/>
        </a:effectRef>
        <a:fontRef idx="minor">
          <a:schemeClr val="dk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Муниципальные программы </a:t>
          </a:r>
          <a:r>
            <a:rPr lang="ru-RU" sz="1600" kern="1200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Коммунаровского </a:t>
          </a:r>
          <a:r>
            <a:rPr lang="ru-RU" sz="1600" kern="120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сельсовета</a:t>
          </a:r>
        </a:p>
      </dsp:txBody>
      <dsp:txXfrm>
        <a:off x="6062863" y="1861050"/>
        <a:ext cx="3080742" cy="3908205"/>
      </dsp:txXfrm>
    </dsp:sp>
    <dsp:sp modelId="{0676944B-FE3D-45BE-8DAB-E49AB82CA9B4}">
      <dsp:nvSpPr>
        <dsp:cNvPr id="0" name=""/>
        <dsp:cNvSpPr/>
      </dsp:nvSpPr>
      <dsp:spPr>
        <a:xfrm>
          <a:off x="0" y="5769255"/>
          <a:ext cx="9144000" cy="434245"/>
        </a:xfrm>
        <a:prstGeom prst="rect">
          <a:avLst/>
        </a:prstGeom>
        <a:gradFill rotWithShape="1">
          <a:gsLst>
            <a:gs pos="0">
              <a:schemeClr val="accent5">
                <a:satMod val="103000"/>
                <a:lumMod val="102000"/>
                <a:tint val="94000"/>
              </a:schemeClr>
            </a:gs>
            <a:gs pos="50000">
              <a:schemeClr val="accent5">
                <a:satMod val="110000"/>
                <a:lumMod val="100000"/>
                <a:shade val="100000"/>
              </a:schemeClr>
            </a:gs>
            <a:gs pos="100000">
              <a:schemeClr val="accent5"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0">
          <a:schemeClr val="accent5"/>
        </a:lnRef>
        <a:fillRef idx="3">
          <a:schemeClr val="accent5"/>
        </a:fillRef>
        <a:effectRef idx="3">
          <a:schemeClr val="accent5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49C63E5-FA5A-416D-B297-56BC0D52D3DA}">
      <dsp:nvSpPr>
        <dsp:cNvPr id="0" name=""/>
        <dsp:cNvSpPr/>
      </dsp:nvSpPr>
      <dsp:spPr>
        <a:xfrm rot="5400000">
          <a:off x="3580472" y="30003"/>
          <a:ext cx="4400580" cy="5440718"/>
        </a:xfrm>
        <a:prstGeom prst="round2SameRect">
          <a:avLst/>
        </a:prstGeom>
        <a:gradFill flip="none" rotWithShape="0">
          <a:gsLst>
            <a:gs pos="0">
              <a:srgbClr val="92D050">
                <a:tint val="66000"/>
                <a:satMod val="160000"/>
              </a:srgbClr>
            </a:gs>
            <a:gs pos="50000">
              <a:srgbClr val="92D050">
                <a:tint val="44500"/>
                <a:satMod val="160000"/>
              </a:srgbClr>
            </a:gs>
            <a:gs pos="100000">
              <a:srgbClr val="92D050">
                <a:tint val="23500"/>
                <a:satMod val="160000"/>
              </a:srgbClr>
            </a:gs>
          </a:gsLst>
          <a:path path="circle">
            <a:fillToRect l="50000" t="50000" r="50000" b="50000"/>
          </a:path>
          <a:tileRect/>
        </a:gradFill>
        <a:ln w="12700" cap="flat" cmpd="sng" algn="ctr">
          <a:noFill/>
          <a:prstDash val="solid"/>
          <a:miter lim="800000"/>
        </a:ln>
        <a:effectLst>
          <a:outerShdw blurRad="44450" dist="27940" dir="5400000" algn="ctr" rotWithShape="0">
            <a:srgbClr val="000000">
              <a:alpha val="32000"/>
            </a:srgbClr>
          </a:outerShdw>
        </a:effectLst>
        <a:scene3d>
          <a:camera prst="orthographicFront">
            <a:rot lat="0" lon="0" rev="0"/>
          </a:camera>
          <a:lightRig rig="balanced" dir="t">
            <a:rot lat="0" lon="0" rev="8700000"/>
          </a:lightRig>
        </a:scene3d>
        <a:sp3d>
          <a:bevelT w="190500" h="38100"/>
        </a:sp3d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1450" tIns="85725" rIns="171450" bIns="85725" numCol="1" spcCol="1270" anchor="ctr" anchorCtr="0">
          <a:noAutofit/>
        </a:bodyPr>
        <a:lstStyle/>
        <a:p>
          <a:pPr marL="285750" lvl="1" indent="-285750" algn="l" defTabSz="20002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4500" kern="1200" dirty="0"/>
            <a:t>Всего 1 учреждение</a:t>
          </a:r>
        </a:p>
        <a:p>
          <a:pPr marL="285750" lvl="1" indent="-285750" algn="l" defTabSz="20002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4500" kern="1200" dirty="0"/>
            <a:t>МКУК </a:t>
          </a:r>
          <a:r>
            <a:rPr lang="ru-RU" sz="4500" kern="1200" dirty="0" smtClean="0"/>
            <a:t>«Коммунаровский ЦСДК »</a:t>
          </a:r>
          <a:endParaRPr lang="ru-RU" sz="4500" kern="1200" dirty="0"/>
        </a:p>
      </dsp:txBody>
      <dsp:txXfrm rot="-5400000">
        <a:off x="3060404" y="764891"/>
        <a:ext cx="5225899" cy="3970942"/>
      </dsp:txXfrm>
    </dsp:sp>
    <dsp:sp modelId="{55D7981E-36E1-40E9-BD22-81FFFC84B0FE}">
      <dsp:nvSpPr>
        <dsp:cNvPr id="0" name=""/>
        <dsp:cNvSpPr/>
      </dsp:nvSpPr>
      <dsp:spPr>
        <a:xfrm>
          <a:off x="0" y="428644"/>
          <a:ext cx="3060403" cy="4786346"/>
        </a:xfrm>
        <a:prstGeom prst="roundRect">
          <a:avLst/>
        </a:prstGeom>
        <a:gradFill flip="none" rotWithShape="0">
          <a:gsLst>
            <a:gs pos="0">
              <a:srgbClr val="00CC00">
                <a:shade val="30000"/>
                <a:satMod val="115000"/>
              </a:srgbClr>
            </a:gs>
            <a:gs pos="50000">
              <a:srgbClr val="00CC00">
                <a:shade val="67500"/>
                <a:satMod val="115000"/>
              </a:srgbClr>
            </a:gs>
            <a:gs pos="100000">
              <a:srgbClr val="00CC00">
                <a:shade val="100000"/>
                <a:satMod val="115000"/>
              </a:srgbClr>
            </a:gs>
          </a:gsLst>
          <a:lin ang="0" scaled="1"/>
          <a:tileRect/>
        </a:gradFill>
        <a:ln w="12700" cap="flat" cmpd="sng" algn="ctr">
          <a:noFill/>
          <a:prstDash val="solid"/>
          <a:miter lim="800000"/>
        </a:ln>
        <a:effectLst/>
        <a:scene3d>
          <a:camera prst="orthographicFront">
            <a:rot lat="0" lon="0" rev="0"/>
          </a:camera>
          <a:lightRig rig="glow" dir="t">
            <a:rot lat="0" lon="0" rev="14100000"/>
          </a:lightRig>
        </a:scene3d>
        <a:sp3d prstMaterial="softEdge">
          <a:bevelT w="127000" prst="artDeco"/>
        </a:sp3d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0490" tIns="55245" rIns="110490" bIns="55245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900" kern="1200" dirty="0"/>
            <a:t>Финансовое обеспечение муниципальных учреждений – </a:t>
          </a:r>
          <a:r>
            <a:rPr lang="ru-RU" sz="2900" kern="1200" dirty="0" smtClean="0"/>
            <a:t>656,2 </a:t>
          </a:r>
          <a:r>
            <a:rPr lang="ru-RU" sz="2900" kern="1200" dirty="0"/>
            <a:t>тыс. рублей</a:t>
          </a:r>
        </a:p>
      </dsp:txBody>
      <dsp:txXfrm>
        <a:off x="149397" y="578041"/>
        <a:ext cx="2761609" cy="4487552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2672531-8C33-499F-A8B8-1F76FA72B8E1}">
      <dsp:nvSpPr>
        <dsp:cNvPr id="0" name=""/>
        <dsp:cNvSpPr/>
      </dsp:nvSpPr>
      <dsp:spPr>
        <a:xfrm>
          <a:off x="2521915" y="1458259"/>
          <a:ext cx="4168509" cy="2388897"/>
        </a:xfrm>
        <a:prstGeom prst="ellipse">
          <a:avLst/>
        </a:prstGeom>
        <a:gradFill rotWithShape="0">
          <a:gsLst>
            <a:gs pos="0">
              <a:srgbClr val="92D050"/>
            </a:gs>
            <a:gs pos="50000">
              <a:schemeClr val="accent5">
                <a:satMod val="110000"/>
                <a:lumMod val="100000"/>
                <a:shade val="100000"/>
              </a:schemeClr>
            </a:gs>
            <a:gs pos="100000">
              <a:schemeClr val="accent5"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0">
          <a:schemeClr val="accent5"/>
        </a:lnRef>
        <a:fillRef idx="3">
          <a:schemeClr val="accent5"/>
        </a:fillRef>
        <a:effectRef idx="3">
          <a:schemeClr val="accent5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800" kern="1200" dirty="0">
              <a:effectLst/>
              <a:latin typeface="Times New Roman" pitchFamily="18" charset="0"/>
              <a:cs typeface="Times New Roman" pitchFamily="18" charset="0"/>
            </a:rPr>
            <a:t>Всего </a:t>
          </a:r>
        </a:p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ru-RU" sz="2800" kern="1200" dirty="0" smtClean="0">
              <a:effectLst/>
              <a:latin typeface="Times New Roman" pitchFamily="18" charset="0"/>
              <a:cs typeface="Times New Roman" pitchFamily="18" charset="0"/>
            </a:rPr>
            <a:t>3660,0 </a:t>
          </a:r>
          <a:r>
            <a:rPr lang="ru-RU" sz="2800" kern="1200" dirty="0">
              <a:effectLst/>
              <a:latin typeface="Times New Roman" pitchFamily="18" charset="0"/>
              <a:cs typeface="Times New Roman" pitchFamily="18" charset="0"/>
            </a:rPr>
            <a:t>тыс. рублей</a:t>
          </a:r>
        </a:p>
      </dsp:txBody>
      <dsp:txXfrm>
        <a:off x="3132379" y="1808105"/>
        <a:ext cx="2947581" cy="1689205"/>
      </dsp:txXfrm>
    </dsp:sp>
    <dsp:sp modelId="{D23AFAD6-9784-476C-B26A-F6CCAEF2A753}">
      <dsp:nvSpPr>
        <dsp:cNvPr id="0" name=""/>
        <dsp:cNvSpPr/>
      </dsp:nvSpPr>
      <dsp:spPr>
        <a:xfrm rot="9163357">
          <a:off x="2208374" y="3642014"/>
          <a:ext cx="898348" cy="30957"/>
        </a:xfrm>
        <a:custGeom>
          <a:avLst/>
          <a:gdLst/>
          <a:ahLst/>
          <a:cxnLst/>
          <a:rect l="0" t="0" r="0" b="0"/>
          <a:pathLst>
            <a:path>
              <a:moveTo>
                <a:pt x="0" y="15478"/>
              </a:moveTo>
              <a:lnTo>
                <a:pt x="898348" y="15478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200" kern="1200">
            <a:solidFill>
              <a:schemeClr val="bg1"/>
            </a:solidFill>
            <a:latin typeface="Times New Roman" pitchFamily="18" charset="0"/>
            <a:cs typeface="Times New Roman" pitchFamily="18" charset="0"/>
          </a:endParaRPr>
        </a:p>
      </dsp:txBody>
      <dsp:txXfrm rot="10800000">
        <a:off x="2635089" y="3635034"/>
        <a:ext cx="44917" cy="44917"/>
      </dsp:txXfrm>
    </dsp:sp>
    <dsp:sp modelId="{30E7B6AA-B589-42F5-B263-2F67E7BFE06E}">
      <dsp:nvSpPr>
        <dsp:cNvPr id="0" name=""/>
        <dsp:cNvSpPr/>
      </dsp:nvSpPr>
      <dsp:spPr>
        <a:xfrm>
          <a:off x="357166" y="3359317"/>
          <a:ext cx="2023354" cy="1925363"/>
        </a:xfrm>
        <a:prstGeom prst="ellipse">
          <a:avLst/>
        </a:prstGeom>
        <a:gradFill rotWithShape="0">
          <a:gsLst>
            <a:gs pos="0">
              <a:srgbClr val="CCFFFF"/>
            </a:gs>
            <a:gs pos="50000">
              <a:schemeClr val="accent1">
                <a:lumMod val="105000"/>
                <a:satMod val="103000"/>
                <a:tint val="73000"/>
              </a:schemeClr>
            </a:gs>
            <a:gs pos="100000">
              <a:schemeClr val="accent1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1"/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Жилищно-коммунальное хозяйство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ru-RU" sz="1400" kern="1200" dirty="0" smtClean="0">
              <a:effectLst/>
              <a:latin typeface="Times New Roman" pitchFamily="18" charset="0"/>
              <a:cs typeface="Times New Roman" pitchFamily="18" charset="0"/>
            </a:rPr>
            <a:t>900,2 </a:t>
          </a: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тыс. рублей </a:t>
          </a:r>
          <a:r>
            <a:rPr lang="ru-RU" sz="1400" kern="1200" dirty="0" smtClean="0">
              <a:effectLst/>
              <a:latin typeface="Times New Roman" pitchFamily="18" charset="0"/>
              <a:cs typeface="Times New Roman" pitchFamily="18" charset="0"/>
            </a:rPr>
            <a:t>24,5 </a:t>
          </a: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%</a:t>
          </a:r>
        </a:p>
      </dsp:txBody>
      <dsp:txXfrm>
        <a:off x="653479" y="3641280"/>
        <a:ext cx="1430728" cy="1361437"/>
      </dsp:txXfrm>
    </dsp:sp>
    <dsp:sp modelId="{1BB1C879-ADD1-46CE-9D67-364F5ECE1CD3}">
      <dsp:nvSpPr>
        <dsp:cNvPr id="0" name=""/>
        <dsp:cNvSpPr/>
      </dsp:nvSpPr>
      <dsp:spPr>
        <a:xfrm rot="12570005">
          <a:off x="2684388" y="1682598"/>
          <a:ext cx="468964" cy="30957"/>
        </a:xfrm>
        <a:custGeom>
          <a:avLst/>
          <a:gdLst/>
          <a:ahLst/>
          <a:cxnLst/>
          <a:rect l="0" t="0" r="0" b="0"/>
          <a:pathLst>
            <a:path>
              <a:moveTo>
                <a:pt x="0" y="15478"/>
              </a:moveTo>
              <a:lnTo>
                <a:pt x="468964" y="15478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200" kern="1200">
            <a:solidFill>
              <a:schemeClr val="bg1"/>
            </a:solidFill>
            <a:latin typeface="Times New Roman" pitchFamily="18" charset="0"/>
            <a:cs typeface="Times New Roman" pitchFamily="18" charset="0"/>
          </a:endParaRPr>
        </a:p>
      </dsp:txBody>
      <dsp:txXfrm rot="10800000">
        <a:off x="2907146" y="1686353"/>
        <a:ext cx="23448" cy="23448"/>
      </dsp:txXfrm>
    </dsp:sp>
    <dsp:sp modelId="{5A8679B6-7689-4D75-A7A5-C24CDE107484}">
      <dsp:nvSpPr>
        <dsp:cNvPr id="0" name=""/>
        <dsp:cNvSpPr/>
      </dsp:nvSpPr>
      <dsp:spPr>
        <a:xfrm>
          <a:off x="857218" y="3597"/>
          <a:ext cx="1965921" cy="2168367"/>
        </a:xfrm>
        <a:prstGeom prst="ellipse">
          <a:avLst/>
        </a:prstGeom>
        <a:gradFill rotWithShape="0">
          <a:gsLst>
            <a:gs pos="0">
              <a:srgbClr val="92D050"/>
            </a:gs>
            <a:gs pos="50000">
              <a:schemeClr val="accent1">
                <a:lumMod val="105000"/>
                <a:satMod val="103000"/>
                <a:tint val="73000"/>
              </a:schemeClr>
            </a:gs>
            <a:gs pos="100000">
              <a:schemeClr val="accent1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1"/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Физическая культура и спорт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ru-RU" sz="1400" kern="1200" dirty="0" smtClean="0">
              <a:effectLst/>
              <a:latin typeface="Times New Roman" pitchFamily="18" charset="0"/>
              <a:cs typeface="Times New Roman" pitchFamily="18" charset="0"/>
            </a:rPr>
            <a:t>3,0 </a:t>
          </a: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тыс. </a:t>
          </a:r>
          <a:r>
            <a:rPr lang="ru-RU" sz="1400" kern="1200" dirty="0" smtClean="0">
              <a:effectLst/>
              <a:latin typeface="Times New Roman" pitchFamily="18" charset="0"/>
              <a:cs typeface="Times New Roman" pitchFamily="18" charset="0"/>
            </a:rPr>
            <a:t>рублей</a:t>
          </a:r>
          <a:endParaRPr lang="ru-RU" sz="1400" kern="1200" dirty="0">
            <a:effectLst/>
            <a:latin typeface="Times New Roman" pitchFamily="18" charset="0"/>
            <a:cs typeface="Times New Roman" pitchFamily="18" charset="0"/>
          </a:endParaRPr>
        </a:p>
      </dsp:txBody>
      <dsp:txXfrm>
        <a:off x="1145120" y="321147"/>
        <a:ext cx="1390117" cy="1533267"/>
      </dsp:txXfrm>
    </dsp:sp>
    <dsp:sp modelId="{A5A442AC-CDA8-474B-92EE-3D632F0EC957}">
      <dsp:nvSpPr>
        <dsp:cNvPr id="0" name=""/>
        <dsp:cNvSpPr/>
      </dsp:nvSpPr>
      <dsp:spPr>
        <a:xfrm rot="19882255">
          <a:off x="6077046" y="1663303"/>
          <a:ext cx="626550" cy="30957"/>
        </a:xfrm>
        <a:custGeom>
          <a:avLst/>
          <a:gdLst/>
          <a:ahLst/>
          <a:cxnLst/>
          <a:rect l="0" t="0" r="0" b="0"/>
          <a:pathLst>
            <a:path>
              <a:moveTo>
                <a:pt x="0" y="15478"/>
              </a:moveTo>
              <a:lnTo>
                <a:pt x="626550" y="15478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200" kern="1200">
            <a:solidFill>
              <a:schemeClr val="bg1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6374657" y="1663118"/>
        <a:ext cx="31327" cy="31327"/>
      </dsp:txXfrm>
    </dsp:sp>
    <dsp:sp modelId="{D418F6EB-147F-4047-B751-E8166DE58772}">
      <dsp:nvSpPr>
        <dsp:cNvPr id="0" name=""/>
        <dsp:cNvSpPr/>
      </dsp:nvSpPr>
      <dsp:spPr>
        <a:xfrm>
          <a:off x="6572273" y="0"/>
          <a:ext cx="1880322" cy="2132495"/>
        </a:xfrm>
        <a:prstGeom prst="ellipse">
          <a:avLst/>
        </a:prstGeom>
        <a:gradFill rotWithShape="0">
          <a:gsLst>
            <a:gs pos="0">
              <a:srgbClr val="9966FF"/>
            </a:gs>
            <a:gs pos="50000">
              <a:schemeClr val="accent1">
                <a:lumMod val="105000"/>
                <a:satMod val="103000"/>
                <a:tint val="73000"/>
              </a:schemeClr>
            </a:gs>
            <a:gs pos="100000">
              <a:schemeClr val="accent1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1"/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Содержание органов местного </a:t>
          </a:r>
          <a:r>
            <a:rPr lang="ru-RU" sz="1400" kern="1200" dirty="0" smtClean="0">
              <a:effectLst/>
              <a:latin typeface="Times New Roman" pitchFamily="18" charset="0"/>
              <a:cs typeface="Times New Roman" pitchFamily="18" charset="0"/>
            </a:rPr>
            <a:t>самоуправления 1795,3 </a:t>
          </a: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тыс. рублей 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effectLst/>
              <a:latin typeface="Times New Roman" pitchFamily="18" charset="0"/>
              <a:cs typeface="Times New Roman" pitchFamily="18" charset="0"/>
            </a:rPr>
            <a:t>49,0%</a:t>
          </a:r>
          <a:endParaRPr lang="ru-RU" sz="1400" kern="1200" dirty="0">
            <a:effectLst/>
            <a:latin typeface="Times New Roman" pitchFamily="18" charset="0"/>
            <a:cs typeface="Times New Roman" pitchFamily="18" charset="0"/>
          </a:endParaRPr>
        </a:p>
      </dsp:txBody>
      <dsp:txXfrm>
        <a:off x="6847640" y="312297"/>
        <a:ext cx="1329588" cy="1507901"/>
      </dsp:txXfrm>
    </dsp:sp>
    <dsp:sp modelId="{38A04AD7-3C30-42FD-9169-981E636C19E5}">
      <dsp:nvSpPr>
        <dsp:cNvPr id="0" name=""/>
        <dsp:cNvSpPr/>
      </dsp:nvSpPr>
      <dsp:spPr>
        <a:xfrm rot="1729461">
          <a:off x="6047318" y="3706619"/>
          <a:ext cx="1004214" cy="30957"/>
        </a:xfrm>
        <a:custGeom>
          <a:avLst/>
          <a:gdLst/>
          <a:ahLst/>
          <a:cxnLst/>
          <a:rect l="0" t="0" r="0" b="0"/>
          <a:pathLst>
            <a:path>
              <a:moveTo>
                <a:pt x="0" y="15478"/>
              </a:moveTo>
              <a:lnTo>
                <a:pt x="1004214" y="15478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 z="-40000"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200" kern="1200">
            <a:solidFill>
              <a:schemeClr val="bg1"/>
            </a:solidFill>
            <a:latin typeface="Times New Roman" pitchFamily="18" charset="0"/>
            <a:cs typeface="Times New Roman" pitchFamily="18" charset="0"/>
          </a:endParaRPr>
        </a:p>
      </dsp:txBody>
      <dsp:txXfrm>
        <a:off x="6524320" y="3696993"/>
        <a:ext cx="50210" cy="50210"/>
      </dsp:txXfrm>
    </dsp:sp>
    <dsp:sp modelId="{21AB2C71-7445-44F1-88DA-8920B87614F7}">
      <dsp:nvSpPr>
        <dsp:cNvPr id="0" name=""/>
        <dsp:cNvSpPr/>
      </dsp:nvSpPr>
      <dsp:spPr>
        <a:xfrm>
          <a:off x="6858022" y="3498722"/>
          <a:ext cx="1956831" cy="1863259"/>
        </a:xfrm>
        <a:prstGeom prst="ellipse">
          <a:avLst/>
        </a:prstGeom>
        <a:gradFill rotWithShape="0">
          <a:gsLst>
            <a:gs pos="0">
              <a:schemeClr val="accent6">
                <a:lumMod val="60000"/>
                <a:lumOff val="40000"/>
              </a:schemeClr>
            </a:gs>
            <a:gs pos="50000">
              <a:schemeClr val="accent1">
                <a:lumMod val="105000"/>
                <a:satMod val="103000"/>
                <a:tint val="73000"/>
              </a:schemeClr>
            </a:gs>
            <a:gs pos="100000">
              <a:schemeClr val="accent1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1"/>
          </a:solidFill>
          <a:prstDash val="solid"/>
          <a:miter lim="800000"/>
        </a:ln>
        <a:effectLst/>
        <a:scene3d>
          <a:camera prst="orthographicFront"/>
          <a:lightRig rig="threePt" dir="t">
            <a:rot lat="0" lon="0" rev="7500000"/>
          </a:lightRig>
        </a:scene3d>
        <a:sp3d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Содержание учреждений </a:t>
          </a:r>
          <a:r>
            <a:rPr lang="ru-RU" sz="1400" kern="1200" dirty="0" smtClean="0">
              <a:effectLst/>
              <a:latin typeface="Times New Roman" pitchFamily="18" charset="0"/>
              <a:cs typeface="Times New Roman" pitchFamily="18" charset="0"/>
            </a:rPr>
            <a:t>656,1 </a:t>
          </a: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тыс. рублей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>
              <a:effectLst/>
              <a:latin typeface="Times New Roman" pitchFamily="18" charset="0"/>
              <a:cs typeface="Times New Roman" pitchFamily="18" charset="0"/>
            </a:rPr>
            <a:t>17,9 </a:t>
          </a:r>
          <a:r>
            <a:rPr lang="ru-RU" sz="1400" kern="1200" dirty="0">
              <a:effectLst/>
              <a:latin typeface="Times New Roman" pitchFamily="18" charset="0"/>
              <a:cs typeface="Times New Roman" pitchFamily="18" charset="0"/>
            </a:rPr>
            <a:t>%</a:t>
          </a:r>
        </a:p>
      </dsp:txBody>
      <dsp:txXfrm>
        <a:off x="7144593" y="3771590"/>
        <a:ext cx="1383689" cy="1317523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80274D5-3C8B-4693-9DBA-38420241D3FC}">
      <dsp:nvSpPr>
        <dsp:cNvPr id="0" name=""/>
        <dsp:cNvSpPr/>
      </dsp:nvSpPr>
      <dsp:spPr>
        <a:xfrm>
          <a:off x="500055" y="0"/>
          <a:ext cx="3636571" cy="2714644"/>
        </a:xfrm>
        <a:prstGeom prst="ellipse">
          <a:avLst/>
        </a:prstGeom>
        <a:solidFill>
          <a:schemeClr val="accent5">
            <a:lumMod val="60000"/>
            <a:lumOff val="40000"/>
            <a:alpha val="50000"/>
          </a:scheme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extrusionH="76200">
          <a:extrusionClr>
            <a:srgbClr val="CCFFFF"/>
          </a:extrusionClr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400" kern="1200" dirty="0" smtClean="0">
              <a:latin typeface="Times New Roman" pitchFamily="18" charset="0"/>
              <a:cs typeface="Times New Roman" pitchFamily="18" charset="0"/>
            </a:rPr>
            <a:t>1772,3 </a:t>
          </a:r>
          <a:r>
            <a:rPr lang="ru-RU" sz="2400" kern="1200" dirty="0">
              <a:latin typeface="Times New Roman" pitchFamily="18" charset="0"/>
              <a:cs typeface="Times New Roman" pitchFamily="18" charset="0"/>
            </a:rPr>
            <a:t>тыс. рублей</a:t>
          </a:r>
        </a:p>
      </dsp:txBody>
      <dsp:txXfrm>
        <a:off x="1007864" y="320114"/>
        <a:ext cx="2096761" cy="2074414"/>
      </dsp:txXfrm>
    </dsp:sp>
    <dsp:sp modelId="{E30DA2D8-C1F0-4BB3-8F56-836B6D54BAEA}">
      <dsp:nvSpPr>
        <dsp:cNvPr id="0" name=""/>
        <dsp:cNvSpPr/>
      </dsp:nvSpPr>
      <dsp:spPr>
        <a:xfrm>
          <a:off x="3714786" y="214302"/>
          <a:ext cx="2621444" cy="2343168"/>
        </a:xfrm>
        <a:prstGeom prst="ellipse">
          <a:avLst/>
        </a:prstGeom>
        <a:solidFill>
          <a:srgbClr val="00B0F0">
            <a:alpha val="50000"/>
          </a:srgbClr>
        </a:solidFill>
        <a:ln>
          <a:noFill/>
        </a:ln>
        <a:effectLst/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2700" prstMaterial="clear">
          <a:bevelT w="177800" h="254000"/>
          <a:bevelB w="1524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400" kern="1200" dirty="0" smtClean="0">
              <a:latin typeface="Times New Roman" pitchFamily="18" charset="0"/>
              <a:cs typeface="Times New Roman" pitchFamily="18" charset="0"/>
            </a:rPr>
            <a:t>1887,8 </a:t>
          </a:r>
          <a:r>
            <a:rPr lang="ru-RU" sz="2400" kern="1200" dirty="0">
              <a:latin typeface="Times New Roman" pitchFamily="18" charset="0"/>
              <a:cs typeface="Times New Roman" pitchFamily="18" charset="0"/>
            </a:rPr>
            <a:t>тыс. рублей</a:t>
          </a:r>
        </a:p>
      </dsp:txBody>
      <dsp:txXfrm>
        <a:off x="4458710" y="490612"/>
        <a:ext cx="1511463" cy="179054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3">
  <dgm:title val=""/>
  <dgm:desc val=""/>
  <dgm:catLst>
    <dgm:cat type="list" pri="1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5" srcId="0" destId="1" srcOrd="0" destOrd="0"/>
        <dgm:cxn modelId="6" srcId="1" destId="2" srcOrd="0" destOrd="0"/>
        <dgm:cxn modelId="7" srcId="1" destId="3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</dgm:ptLst>
      <dgm:cxnLst>
        <dgm:cxn modelId="6" srcId="0" destId="1" srcOrd="0" destOrd="0"/>
        <dgm:cxn modelId="7" srcId="1" destId="2" srcOrd="0" destOrd="0"/>
        <dgm:cxn modelId="8" srcId="1" destId="3" srcOrd="1" destOrd="0"/>
        <dgm:cxn modelId="9" srcId="1" destId="4" srcOrd="2" destOrd="0"/>
        <dgm:cxn modelId="10" srcId="1" destId="5" srcOrd="3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roof" refType="w"/>
      <dgm:constr type="h" for="ch" forName="roof" refType="h" fact="0.3"/>
      <dgm:constr type="primFontSz" for="ch" forName="roof" val="65"/>
      <dgm:constr type="w" for="ch" forName="pillars" refType="w"/>
      <dgm:constr type="h" for="ch" forName="pillars" refType="h" fact="0.63"/>
      <dgm:constr type="t" for="ch" forName="pillars" refType="h" fact="0.3"/>
      <dgm:constr type="primFontSz" for="des" forName="pillar1" val="65"/>
      <dgm:constr type="primFontSz" for="des" forName="pillarX" refType="primFontSz" refFor="des" refForName="pillar1" op="equ"/>
      <dgm:constr type="w" for="ch" forName="base" refType="w"/>
      <dgm:constr type="h" for="ch" forName="base" refType="h" fact="0.07"/>
      <dgm:constr type="t" for="ch" forName="base" refType="h" fact="0.93"/>
    </dgm:constrLst>
    <dgm:ruleLst/>
    <dgm:forEach name="Name0" axis="ch" ptType="node" cnt="1">
      <dgm:layoutNode name="roof" styleLbl="dkBgShp">
        <dgm:alg type="tx"/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pillars" styleLbl="node1">
        <dgm:choose name="Name1">
          <dgm:if name="Name2" func="var" arg="dir" op="equ" val="norm">
            <dgm:alg type="lin">
              <dgm:param type="linDir" val="fromL"/>
            </dgm:alg>
          </dgm:if>
          <dgm:else name="Name3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illar1" refType="w"/>
          <dgm:constr type="h" for="ch" forName="pillar1" refType="h"/>
          <dgm:constr type="w" for="ch" forName="pillarX" refType="w"/>
          <dgm:constr type="h" for="ch" forName="pillarX" refType="h"/>
        </dgm:constrLst>
        <dgm:ruleLst/>
        <dgm:layoutNode name="pillar1" styleLbl="node1">
          <dgm:varLst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forEach name="Name4" axis="ch" ptType="node" st="2">
          <dgm:layoutNode name="pillarX" styleLbl="node1">
            <dgm:varLst>
              <dgm:bulletEnabled val="1"/>
            </dgm:varLst>
            <dgm:alg type="tx"/>
            <dgm:shape xmlns:r="http://schemas.openxmlformats.org/officeDocument/2006/relationships" type="rect" r:blip="">
              <dgm:adjLst/>
            </dgm:shape>
            <dgm:presOf axis="desOrSelf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forEach>
      </dgm:layoutNode>
      <dgm:layoutNode name="base" styleLbl="dkBgShp">
        <dgm:alg type="sp"/>
        <dgm:shape xmlns:r="http://schemas.openxmlformats.org/officeDocument/2006/relationships" type="rect" r:blip="">
          <dgm:adjLst/>
        </dgm:shape>
        <dgm:presOf/>
        <dgm:constrLst/>
        <dgm:ruleLst/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#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3052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29050" y="0"/>
            <a:ext cx="293052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3A04DB2E-40F9-495A-82F1-3ABF200DC021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896938" y="746125"/>
            <a:ext cx="4967287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6275" y="4722813"/>
            <a:ext cx="5408613" cy="44735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4038"/>
            <a:ext cx="293052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29050" y="9444038"/>
            <a:ext cx="2930525" cy="4968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/>
            </a:lvl1pPr>
          </a:lstStyle>
          <a:p>
            <a:pPr>
              <a:defRPr/>
            </a:pPr>
            <a:fld id="{4166A880-CB4C-442E-B683-217E6B1846F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25433936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7411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altLang="ru-RU" smtClean="0"/>
          </a:p>
        </p:txBody>
      </p:sp>
      <p:sp>
        <p:nvSpPr>
          <p:cNvPr id="17412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fld id="{1A05364F-7074-4ED0-A363-605704B14E2E}" type="slidenum">
              <a:rPr lang="ru-RU" altLang="ru-RU"/>
              <a:pPr/>
              <a:t>1</a:t>
            </a:fld>
            <a:endParaRPr lang="ru-RU" alt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6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tabLst>
                <a:tab pos="661988" algn="l"/>
                <a:tab pos="1323975" algn="l"/>
                <a:tab pos="1987550" algn="l"/>
                <a:tab pos="2649538" algn="l"/>
              </a:tabLst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tabLst>
                <a:tab pos="661988" algn="l"/>
                <a:tab pos="1323975" algn="l"/>
                <a:tab pos="1987550" algn="l"/>
                <a:tab pos="2649538" algn="l"/>
              </a:tabLst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tabLst>
                <a:tab pos="661988" algn="l"/>
                <a:tab pos="1323975" algn="l"/>
                <a:tab pos="1987550" algn="l"/>
                <a:tab pos="2649538" algn="l"/>
              </a:tabLst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tabLst>
                <a:tab pos="661988" algn="l"/>
                <a:tab pos="1323975" algn="l"/>
                <a:tab pos="1987550" algn="l"/>
                <a:tab pos="2649538" algn="l"/>
              </a:tabLst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tabLst>
                <a:tab pos="661988" algn="l"/>
                <a:tab pos="1323975" algn="l"/>
                <a:tab pos="1987550" algn="l"/>
                <a:tab pos="2649538" algn="l"/>
              </a:tabLst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tabLst>
                <a:tab pos="661988" algn="l"/>
                <a:tab pos="1323975" algn="l"/>
                <a:tab pos="1987550" algn="l"/>
                <a:tab pos="2649538" algn="l"/>
              </a:tabLs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tabLst>
                <a:tab pos="661988" algn="l"/>
                <a:tab pos="1323975" algn="l"/>
                <a:tab pos="1987550" algn="l"/>
                <a:tab pos="2649538" algn="l"/>
              </a:tabLs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tabLst>
                <a:tab pos="661988" algn="l"/>
                <a:tab pos="1323975" algn="l"/>
                <a:tab pos="1987550" algn="l"/>
                <a:tab pos="2649538" algn="l"/>
              </a:tabLs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tabLst>
                <a:tab pos="661988" algn="l"/>
                <a:tab pos="1323975" algn="l"/>
                <a:tab pos="1987550" algn="l"/>
                <a:tab pos="2649538" algn="l"/>
              </a:tabLs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fld id="{70E0AB8B-3451-446B-B3CF-4431EF4F770D}" type="slidenum">
              <a:rPr lang="ru-RU" altLang="ru-RU">
                <a:solidFill>
                  <a:srgbClr val="000000"/>
                </a:solidFill>
                <a:latin typeface="Times New Roman" pitchFamily="18" charset="0"/>
                <a:ea typeface="Microsoft YaHei" pitchFamily="34" charset="-122"/>
              </a:rPr>
              <a:pPr/>
              <a:t>4</a:t>
            </a:fld>
            <a:endParaRPr lang="ru-RU" altLang="ru-RU">
              <a:solidFill>
                <a:srgbClr val="000000"/>
              </a:solidFill>
              <a:latin typeface="Times New Roman" pitchFamily="18" charset="0"/>
              <a:ea typeface="Microsoft YaHei" pitchFamily="34" charset="-122"/>
            </a:endParaRPr>
          </a:p>
        </p:txBody>
      </p:sp>
      <p:sp>
        <p:nvSpPr>
          <p:cNvPr id="18435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893763" y="755650"/>
            <a:ext cx="4972050" cy="3729038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6" name="Rectangle 2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3704" tIns="41852" rIns="83704" bIns="41852" numCol="1" anchor="ctr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altLang="ru-RU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9459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altLang="ru-RU" smtClean="0"/>
          </a:p>
        </p:txBody>
      </p:sp>
      <p:sp>
        <p:nvSpPr>
          <p:cNvPr id="19460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fld id="{BD026AAF-B86D-4E2B-8616-92F1ADBC818A}" type="slidenum">
              <a:rPr lang="ru-RU" altLang="ru-RU"/>
              <a:pPr/>
              <a:t>6</a:t>
            </a:fld>
            <a:endParaRPr lang="ru-RU" alt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52E6C6-5D45-4C18-A74D-2E381D6339EE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6DA8F0-49ED-476A-8DD2-064C51EF52D7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8674082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D95C03-18C1-420D-9057-E42D37E2BE67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557B03-A3C2-4E52-BA21-80A4010F938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42110247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0B34D7-0F55-47CD-B55D-DAA504E8EB15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201BDD-C54D-4A6D-BCCA-B722842202AC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0475631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Пользовательский маке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6976" y="273850"/>
            <a:ext cx="8227061" cy="1142440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Rectangle 3"/>
          <p:cNvSpPr>
            <a:spLocks noGrp="1" noChangeArrowheads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FA147E92-83E9-4C1C-983B-6BFD1E3EEAA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8169722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E8C9A8-D478-4FEB-97CF-8A104C8A3A5D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922A31-F177-467F-96A9-8E1FFDD14384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3555073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ED33A0-022F-426A-A1E2-2A2AE933145B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B4C336-516A-4595-8D4E-59A35DBF58D1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9376701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115131-6E46-40BE-B1CC-23FD325D945A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5190D6-A9AE-41FC-888C-51FDF005016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7017070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CCBE6B-BD25-4D30-B197-49B2A409FF89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EF57CB-E489-40F8-8242-C514F56B330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677485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8A16CE-3786-4987-8442-269A8A518EAF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105452-9D89-4558-BF6F-530380BCA38D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1894532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1F1069-E23E-44AE-99C9-17A93D896B80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3CC8DF-6622-4E6F-A693-1B8F7453229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0745553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CDBB-C8FF-4953-B9F7-3FE37311F5B1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161FBD-0F2C-4466-9DD9-6A56588160F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2095769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3DCF38-ED6B-4635-8C30-0996EF19A612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E33A91-1EB7-4A42-967F-ABE36A429D32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2858784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 noChangeArrowheads="1"/>
          </p:cNvSpPr>
          <p:nvPr>
            <p:ph type="title"/>
          </p:nvPr>
        </p:nvSpPr>
        <p:spPr bwMode="auto">
          <a:xfrm>
            <a:off x="628650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628650" y="1825625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9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0537F49-D339-4804-998E-FF3B80BC265B}" type="datetimeFigureOut">
              <a:rPr lang="ru-RU"/>
              <a:pPr>
                <a:defRPr/>
              </a:pPr>
              <a:t>27.02.2023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9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900" smtClean="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24BC461C-C09E-4594-AFF8-CC01C954381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10" r:id="rId1"/>
    <p:sldLayoutId id="2147484011" r:id="rId2"/>
    <p:sldLayoutId id="2147484012" r:id="rId3"/>
    <p:sldLayoutId id="2147484013" r:id="rId4"/>
    <p:sldLayoutId id="2147484014" r:id="rId5"/>
    <p:sldLayoutId id="2147484015" r:id="rId6"/>
    <p:sldLayoutId id="2147484016" r:id="rId7"/>
    <p:sldLayoutId id="2147484017" r:id="rId8"/>
    <p:sldLayoutId id="2147484018" r:id="rId9"/>
    <p:sldLayoutId id="2147484019" r:id="rId10"/>
    <p:sldLayoutId id="2147484020" r:id="rId11"/>
    <p:sldLayoutId id="2147484021" r:id="rId12"/>
  </p:sldLayoutIdLst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Arial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TextBox 5"/>
          <p:cNvSpPr txBox="1">
            <a:spLocks noChangeArrowheads="1"/>
          </p:cNvSpPr>
          <p:nvPr/>
        </p:nvSpPr>
        <p:spPr bwMode="auto">
          <a:xfrm>
            <a:off x="827584" y="980728"/>
            <a:ext cx="7876679" cy="255454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21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 sz="15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/>
            <a:r>
              <a:rPr lang="ru-RU" altLang="ru-RU" sz="4000" b="1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Бюджет </a:t>
            </a:r>
            <a:endParaRPr lang="ru-RU" altLang="ru-RU" sz="4000" b="1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 eaLnBrk="1" hangingPunct="1"/>
            <a:r>
              <a:rPr lang="ru-RU" altLang="ru-RU" sz="4000" b="1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Коммунаровского сельсовета Беловского </a:t>
            </a:r>
            <a:r>
              <a:rPr lang="ru-RU" altLang="ru-RU" sz="40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района Курской области на </a:t>
            </a:r>
            <a:r>
              <a:rPr lang="ru-RU" altLang="ru-RU" sz="4000" b="1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altLang="ru-RU" sz="40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год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9" name="Схема 28"/>
          <p:cNvGraphicFramePr/>
          <p:nvPr>
            <p:extLst>
              <p:ext uri="{D42A27DB-BD31-4B8C-83A1-F6EECF244321}">
                <p14:modId xmlns:p14="http://schemas.microsoft.com/office/powerpoint/2010/main" val="2072677110"/>
              </p:ext>
            </p:extLst>
          </p:nvPr>
        </p:nvGraphicFramePr>
        <p:xfrm>
          <a:off x="60325" y="581475"/>
          <a:ext cx="9144000" cy="62035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0" y="0"/>
            <a:ext cx="9167813" cy="654050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dirty="0">
                <a:solidFill>
                  <a:srgbClr val="FFFFFF"/>
                </a:solidFill>
                <a:latin typeface="Times New Roman" pitchFamily="18" charset="0"/>
                <a:cs typeface="Times New Roman" pitchFamily="18" charset="0"/>
              </a:rPr>
              <a:t>Администрация  </a:t>
            </a:r>
            <a:r>
              <a:rPr lang="ru-RU" dirty="0" smtClean="0">
                <a:solidFill>
                  <a:srgbClr val="FFFFFF"/>
                </a:solidFill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dirty="0">
                <a:solidFill>
                  <a:srgbClr val="FFFFFF"/>
                </a:solidFill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0" y="0"/>
            <a:ext cx="9144000" cy="654050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dirty="0">
                <a:solidFill>
                  <a:srgbClr val="FFFFFF"/>
                </a:solidFill>
                <a:latin typeface="Times New Roman" pitchFamily="18" charset="0"/>
                <a:cs typeface="Times New Roman" pitchFamily="18" charset="0"/>
              </a:rPr>
              <a:t>Администрация </a:t>
            </a:r>
            <a:r>
              <a:rPr lang="ru-RU" dirty="0" smtClean="0">
                <a:solidFill>
                  <a:srgbClr val="FFFFFF"/>
                </a:solidFill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dirty="0">
                <a:solidFill>
                  <a:srgbClr val="FFFFFF"/>
                </a:solidFill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</a:t>
            </a:r>
          </a:p>
        </p:txBody>
      </p:sp>
      <p:sp>
        <p:nvSpPr>
          <p:cNvPr id="5123" name="Заголовок 8"/>
          <p:cNvSpPr>
            <a:spLocks noGrp="1" noChangeArrowheads="1"/>
          </p:cNvSpPr>
          <p:nvPr>
            <p:ph type="title"/>
          </p:nvPr>
        </p:nvSpPr>
        <p:spPr>
          <a:xfrm>
            <a:off x="457200" y="714375"/>
            <a:ext cx="8186738" cy="1000125"/>
          </a:xfrm>
        </p:spPr>
        <p:txBody>
          <a:bodyPr/>
          <a:lstStyle/>
          <a:p>
            <a:pPr eaLnBrk="1" hangingPunct="1"/>
            <a:r>
              <a:rPr lang="ru-RU" altLang="ru-RU" sz="1800" dirty="0" smtClean="0">
                <a:latin typeface="Times New Roman" pitchFamily="18" charset="0"/>
                <a:cs typeface="Times New Roman" pitchFamily="18" charset="0"/>
              </a:rPr>
              <a:t>Бюджет</a:t>
            </a:r>
            <a:r>
              <a:rPr lang="ru-RU" altLang="ru-RU" sz="2000" dirty="0" smtClean="0">
                <a:latin typeface="Times New Roman" pitchFamily="18" charset="0"/>
                <a:cs typeface="Times New Roman" pitchFamily="18" charset="0"/>
              </a:rPr>
              <a:t> Коммунаровского сельсовета Беловского района Курской области на 2022 год направлен на решение следующих ключевых задач:</a:t>
            </a:r>
            <a:endParaRPr lang="ru-RU" altLang="ru-RU" sz="2000" dirty="0" smtClean="0"/>
          </a:p>
        </p:txBody>
      </p:sp>
      <p:sp>
        <p:nvSpPr>
          <p:cNvPr id="5124" name="Содержимое 9"/>
          <p:cNvSpPr>
            <a:spLocks noGrp="1" noChangeArrowheads="1"/>
          </p:cNvSpPr>
          <p:nvPr>
            <p:ph idx="1"/>
          </p:nvPr>
        </p:nvSpPr>
        <p:spPr>
          <a:xfrm>
            <a:off x="142875" y="2143125"/>
            <a:ext cx="5072063" cy="4165600"/>
          </a:xfrm>
        </p:spPr>
        <p:txBody>
          <a:bodyPr/>
          <a:lstStyle/>
          <a:p>
            <a:pPr eaLnBrk="1" hangingPunct="1"/>
            <a:r>
              <a:rPr lang="ru-RU" altLang="ru-RU" sz="1700" smtClean="0">
                <a:latin typeface="Times New Roman" pitchFamily="18" charset="0"/>
                <a:cs typeface="Times New Roman" pitchFamily="18" charset="0"/>
              </a:rPr>
              <a:t>Обеспечение устойчивости и сбалансированности бюджетной системы в целях гарантированного исполнения действующих и принимаемых расходных обязательств;</a:t>
            </a:r>
          </a:p>
          <a:p>
            <a:pPr eaLnBrk="1" hangingPunct="1"/>
            <a:r>
              <a:rPr lang="ru-RU" altLang="ru-RU" sz="1700" smtClean="0">
                <a:latin typeface="Times New Roman" pitchFamily="18" charset="0"/>
                <a:cs typeface="Times New Roman" pitchFamily="18" charset="0"/>
              </a:rPr>
              <a:t>Повышение эффективности бюджетной политики, в том числе за счет роста эффективности бюджетных расходов;</a:t>
            </a:r>
          </a:p>
          <a:p>
            <a:pPr eaLnBrk="1" hangingPunct="1"/>
            <a:r>
              <a:rPr lang="ru-RU" altLang="ru-RU" sz="1700" smtClean="0">
                <a:latin typeface="Times New Roman" pitchFamily="18" charset="0"/>
                <a:cs typeface="Times New Roman" pitchFamily="18" charset="0"/>
              </a:rPr>
              <a:t>Повышение прозрачности и открытости бюджетного процесса;</a:t>
            </a:r>
          </a:p>
          <a:p>
            <a:pPr eaLnBrk="1" hangingPunct="1"/>
            <a:r>
              <a:rPr lang="ru-RU" altLang="ru-RU" sz="1700" smtClean="0">
                <a:latin typeface="Times New Roman" pitchFamily="18" charset="0"/>
                <a:cs typeface="Times New Roman" pitchFamily="18" charset="0"/>
              </a:rPr>
              <a:t>Повышение роли бюджетной политики для поддержки экономического роста;</a:t>
            </a:r>
          </a:p>
          <a:p>
            <a:pPr eaLnBrk="1" hangingPunct="1"/>
            <a:r>
              <a:rPr lang="ru-RU" altLang="ru-RU" sz="1700" smtClean="0">
                <a:latin typeface="Times New Roman" pitchFamily="18" charset="0"/>
                <a:cs typeface="Times New Roman" pitchFamily="18" charset="0"/>
              </a:rPr>
              <a:t>Соответствие финансовых возможностей Беловского сельсовета ключевым направлениям развития.</a:t>
            </a:r>
          </a:p>
          <a:p>
            <a:pPr eaLnBrk="1" hangingPunct="1"/>
            <a:endParaRPr lang="ru-RU" altLang="ru-RU" sz="1600" smtClean="0">
              <a:latin typeface="Times New Roman" pitchFamily="18" charset="0"/>
              <a:cs typeface="Times New Roman" pitchFamily="18" charset="0"/>
            </a:endParaRPr>
          </a:p>
          <a:p>
            <a:pPr eaLnBrk="1" hangingPunct="1"/>
            <a:endParaRPr lang="ru-RU" altLang="ru-RU" sz="1600" smtClean="0">
              <a:latin typeface="Times New Roman" pitchFamily="18" charset="0"/>
              <a:cs typeface="Times New Roman" pitchFamily="18" charset="0"/>
            </a:endParaRPr>
          </a:p>
          <a:p>
            <a:pPr eaLnBrk="1" hangingPunct="1"/>
            <a:endParaRPr lang="ru-RU" altLang="ru-RU" sz="1600" smtClean="0">
              <a:latin typeface="Times New Roman" pitchFamily="18" charset="0"/>
              <a:cs typeface="Times New Roman" pitchFamily="18" charset="0"/>
            </a:endParaRPr>
          </a:p>
          <a:p>
            <a:pPr eaLnBrk="1" hangingPunct="1"/>
            <a:endParaRPr lang="ru-RU" altLang="ru-RU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500063"/>
            <a:ext cx="9144000" cy="481012"/>
          </a:xfrm>
        </p:spPr>
        <p:txBody>
          <a:bodyPr tIns="11340" rtlCol="0">
            <a:normAutofit fontScale="90000"/>
          </a:bodyPr>
          <a:lstStyle/>
          <a:p>
            <a:pPr eaLnBrk="1" fontAlgn="auto" hangingPunct="1">
              <a:lnSpc>
                <a:spcPct val="70000"/>
              </a:lnSpc>
              <a:spcAft>
                <a:spcPts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/>
            </a:pPr>
            <a:r>
              <a:rPr lang="ru-RU" sz="1800" dirty="0">
                <a:latin typeface="Times New Roman" pitchFamily="18" charset="0"/>
              </a:rPr>
              <a:t/>
            </a:r>
            <a:br>
              <a:rPr lang="ru-RU" sz="1800" dirty="0">
                <a:latin typeface="Times New Roman" pitchFamily="18" charset="0"/>
              </a:rPr>
            </a:br>
            <a:r>
              <a:rPr lang="ru-RU" sz="1800" dirty="0">
                <a:latin typeface="Times New Roman" pitchFamily="18" charset="0"/>
              </a:rPr>
              <a:t>Основные </a:t>
            </a:r>
            <a:r>
              <a:rPr lang="ru-RU" sz="1800" dirty="0" smtClean="0">
                <a:latin typeface="Times New Roman" pitchFamily="18" charset="0"/>
              </a:rPr>
              <a:t>параметры бюджета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 Коммунаровского </a:t>
            </a: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 на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год </a:t>
            </a:r>
            <a:r>
              <a:rPr lang="ru-RU" sz="1800" dirty="0">
                <a:latin typeface="Times New Roman" pitchFamily="18" charset="0"/>
              </a:rPr>
              <a:t>(тыс. руб.)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0" y="0"/>
            <a:ext cx="9144000" cy="428625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dirty="0">
                <a:solidFill>
                  <a:srgbClr val="FFFFFF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smtClean="0">
                <a:solidFill>
                  <a:srgbClr val="FFFFFF"/>
                </a:solidFill>
                <a:latin typeface="Times New Roman" pitchFamily="18" charset="0"/>
                <a:cs typeface="Times New Roman" pitchFamily="18" charset="0"/>
              </a:rPr>
              <a:t>Администрация Коммунаровского </a:t>
            </a:r>
            <a:r>
              <a:rPr lang="ru-RU" dirty="0">
                <a:solidFill>
                  <a:srgbClr val="FFFFFF"/>
                </a:solidFill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</a:t>
            </a:r>
          </a:p>
        </p:txBody>
      </p:sp>
      <p:sp>
        <p:nvSpPr>
          <p:cNvPr id="6148" name="TextBox 5"/>
          <p:cNvSpPr txBox="1">
            <a:spLocks noChangeArrowheads="1"/>
          </p:cNvSpPr>
          <p:nvPr/>
        </p:nvSpPr>
        <p:spPr bwMode="auto">
          <a:xfrm>
            <a:off x="428625" y="1071563"/>
            <a:ext cx="3929063" cy="581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21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 sz="15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/>
            <a:r>
              <a:rPr lang="ru-RU" altLang="ru-RU" sz="16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Доходы бюджета </a:t>
            </a:r>
          </a:p>
          <a:p>
            <a:pPr algn="ctr" eaLnBrk="1" hangingPunct="1"/>
            <a:r>
              <a:rPr lang="ru-RU" altLang="ru-RU" sz="1600" b="1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3517,2 </a:t>
            </a:r>
            <a:r>
              <a:rPr lang="ru-RU" altLang="ru-RU" sz="16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тыс. рублей</a:t>
            </a:r>
          </a:p>
        </p:txBody>
      </p:sp>
      <p:sp>
        <p:nvSpPr>
          <p:cNvPr id="6149" name="TextBox 7"/>
          <p:cNvSpPr txBox="1">
            <a:spLocks noChangeArrowheads="1"/>
          </p:cNvSpPr>
          <p:nvPr/>
        </p:nvSpPr>
        <p:spPr bwMode="auto">
          <a:xfrm>
            <a:off x="4786313" y="1071563"/>
            <a:ext cx="3929062" cy="581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21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 sz="15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/>
            <a:r>
              <a:rPr lang="ru-RU" altLang="ru-RU" sz="16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Расходы бюджета </a:t>
            </a:r>
          </a:p>
          <a:p>
            <a:pPr algn="ctr" eaLnBrk="1" hangingPunct="1"/>
            <a:r>
              <a:rPr lang="ru-RU" altLang="ru-RU" sz="1600" b="1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3660,2 </a:t>
            </a:r>
            <a:r>
              <a:rPr lang="ru-RU" altLang="ru-RU" sz="16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тыс. рублей</a:t>
            </a:r>
          </a:p>
        </p:txBody>
      </p:sp>
      <p:sp>
        <p:nvSpPr>
          <p:cNvPr id="10" name="Прямоугольник 9"/>
          <p:cNvSpPr/>
          <p:nvPr/>
        </p:nvSpPr>
        <p:spPr>
          <a:xfrm>
            <a:off x="428625" y="1714500"/>
            <a:ext cx="3929063" cy="4318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rgbClr val="0D0D0D"/>
                </a:solidFill>
                <a:latin typeface="Times New Roman" pitchFamily="18" charset="0"/>
                <a:cs typeface="Times New Roman" pitchFamily="18" charset="0"/>
              </a:rPr>
              <a:t>Налог на доходы физических лиц   </a:t>
            </a:r>
            <a:r>
              <a:rPr lang="ru-RU" sz="1400" b="1" dirty="0" smtClean="0">
                <a:solidFill>
                  <a:srgbClr val="0D0D0D"/>
                </a:solidFill>
                <a:latin typeface="Times New Roman" pitchFamily="18" charset="0"/>
                <a:cs typeface="Times New Roman" pitchFamily="18" charset="0"/>
              </a:rPr>
              <a:t>229,9</a:t>
            </a:r>
            <a:endParaRPr lang="ru-RU" sz="1400" b="1" dirty="0">
              <a:solidFill>
                <a:srgbClr val="0D0D0D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428625" y="2286000"/>
            <a:ext cx="3929063" cy="57626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Единый сельскохозяйственный налог </a:t>
            </a:r>
            <a:r>
              <a:rPr lang="ru-RU" sz="1400" b="1" dirty="0" smtClean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200,9</a:t>
            </a:r>
            <a:endParaRPr lang="ru-RU" sz="1400" b="1" dirty="0">
              <a:solidFill>
                <a:srgbClr val="1C191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428625" y="3643313"/>
            <a:ext cx="3929063" cy="4286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Земельный налог  </a:t>
            </a:r>
            <a:r>
              <a:rPr lang="ru-RU" sz="1400" b="1" dirty="0" smtClean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690,0</a:t>
            </a:r>
            <a:endParaRPr lang="ru-RU" sz="1400" b="1" dirty="0">
              <a:solidFill>
                <a:srgbClr val="1C191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" name="Прямоугольник 14"/>
          <p:cNvSpPr/>
          <p:nvPr/>
        </p:nvSpPr>
        <p:spPr>
          <a:xfrm>
            <a:off x="428625" y="5286375"/>
            <a:ext cx="3929063" cy="642938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Безвозмездные поступления </a:t>
            </a:r>
            <a:r>
              <a:rPr lang="ru-RU" sz="1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2081,2</a:t>
            </a:r>
            <a:endParaRPr lang="ru-RU" sz="14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7" name="Прямоугольник 16"/>
          <p:cNvSpPr/>
          <p:nvPr/>
        </p:nvSpPr>
        <p:spPr>
          <a:xfrm>
            <a:off x="4786313" y="1704975"/>
            <a:ext cx="3929062" cy="3698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rgbClr val="0D0D0D"/>
                </a:solidFill>
                <a:latin typeface="Times New Roman" pitchFamily="18" charset="0"/>
                <a:cs typeface="Times New Roman" pitchFamily="18" charset="0"/>
              </a:rPr>
              <a:t>Общегосударственные  расходы   </a:t>
            </a:r>
            <a:r>
              <a:rPr lang="ru-RU" sz="1400" b="1" dirty="0" smtClean="0">
                <a:solidFill>
                  <a:srgbClr val="0D0D0D"/>
                </a:solidFill>
                <a:latin typeface="Times New Roman" pitchFamily="18" charset="0"/>
                <a:cs typeface="Times New Roman" pitchFamily="18" charset="0"/>
              </a:rPr>
              <a:t>1795,3</a:t>
            </a:r>
            <a:endParaRPr lang="ru-RU" sz="1400" b="1" dirty="0">
              <a:solidFill>
                <a:srgbClr val="0D0D0D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4786313" y="4649788"/>
            <a:ext cx="3929062" cy="4286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Культура, кинематография  </a:t>
            </a:r>
            <a:r>
              <a:rPr lang="ru-RU" sz="1400" b="1" dirty="0" smtClean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656,2</a:t>
            </a:r>
            <a:endParaRPr lang="ru-RU" sz="1400" b="1" dirty="0">
              <a:solidFill>
                <a:srgbClr val="1C191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3" name="Прямоугольник 22"/>
          <p:cNvSpPr/>
          <p:nvPr/>
        </p:nvSpPr>
        <p:spPr>
          <a:xfrm>
            <a:off x="4786313" y="5286375"/>
            <a:ext cx="3929062" cy="642938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rgbClr val="0D0D0D"/>
                </a:solidFill>
                <a:latin typeface="Times New Roman" pitchFamily="18" charset="0"/>
                <a:cs typeface="Times New Roman" pitchFamily="18" charset="0"/>
              </a:rPr>
              <a:t>Физическая культура и спорт  </a:t>
            </a:r>
            <a:r>
              <a:rPr lang="ru-RU" sz="1400" b="1" dirty="0" smtClean="0">
                <a:solidFill>
                  <a:srgbClr val="0D0D0D"/>
                </a:solidFill>
                <a:latin typeface="Times New Roman" pitchFamily="18" charset="0"/>
                <a:cs typeface="Times New Roman" pitchFamily="18" charset="0"/>
              </a:rPr>
              <a:t>3,0</a:t>
            </a:r>
            <a:endParaRPr lang="ru-RU" sz="1400" b="1" dirty="0">
              <a:solidFill>
                <a:srgbClr val="0D0D0D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4" name="Прямоугольник 23"/>
          <p:cNvSpPr/>
          <p:nvPr/>
        </p:nvSpPr>
        <p:spPr>
          <a:xfrm>
            <a:off x="428625" y="4286250"/>
            <a:ext cx="3929063" cy="792163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Доходы от использования имущества, находящегося в государственной и муниципальной собственности </a:t>
            </a:r>
            <a:r>
              <a:rPr lang="ru-RU" sz="1400" b="1" dirty="0" smtClean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172,8</a:t>
            </a:r>
            <a:endParaRPr lang="ru-RU" sz="1400" b="1" dirty="0">
              <a:solidFill>
                <a:srgbClr val="1C191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5" name="Прямоугольник 24"/>
          <p:cNvSpPr/>
          <p:nvPr/>
        </p:nvSpPr>
        <p:spPr>
          <a:xfrm>
            <a:off x="4848225" y="3857625"/>
            <a:ext cx="3929063" cy="50482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Жилищно-коммунальное хозяйство </a:t>
            </a:r>
            <a:r>
              <a:rPr lang="ru-RU" sz="1400" b="1" dirty="0" smtClean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900,2</a:t>
            </a:r>
            <a:endParaRPr lang="ru-RU" sz="1400" b="1" dirty="0">
              <a:solidFill>
                <a:srgbClr val="1C191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8" name="Прямоугольник 27"/>
          <p:cNvSpPr/>
          <p:nvPr/>
        </p:nvSpPr>
        <p:spPr>
          <a:xfrm>
            <a:off x="428625" y="3000375"/>
            <a:ext cx="3887788" cy="433388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b="1" dirty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Налог на имущество  физических лиц  </a:t>
            </a:r>
            <a:r>
              <a:rPr lang="ru-RU" sz="1400" b="1" dirty="0" smtClean="0">
                <a:solidFill>
                  <a:srgbClr val="1C1911"/>
                </a:solidFill>
                <a:latin typeface="Times New Roman" pitchFamily="18" charset="0"/>
                <a:cs typeface="Times New Roman" pitchFamily="18" charset="0"/>
              </a:rPr>
              <a:t>105,9</a:t>
            </a:r>
            <a:endParaRPr lang="ru-RU" sz="1400" b="1" dirty="0">
              <a:solidFill>
                <a:srgbClr val="1C191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848225" y="2282825"/>
            <a:ext cx="3867150" cy="579438"/>
          </a:xfrm>
          <a:prstGeom prst="rect">
            <a:avLst/>
          </a:prstGeom>
          <a:solidFill>
            <a:srgbClr val="CC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безопасность и правоохранительная деятельность </a:t>
            </a:r>
            <a:r>
              <a:rPr lang="ru-RU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112,0 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оборона 92,4</a:t>
            </a:r>
            <a:endParaRPr lang="ru-RU" sz="1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4848225" y="3006725"/>
            <a:ext cx="3867150" cy="54927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экономика </a:t>
            </a:r>
            <a:r>
              <a:rPr lang="ru-RU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101,0</a:t>
            </a:r>
            <a:endParaRPr lang="ru-RU" sz="1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0" y="0"/>
            <a:ext cx="9144000" cy="357188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 Администрация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 </a:t>
            </a:r>
          </a:p>
        </p:txBody>
      </p:sp>
      <p:graphicFrame>
        <p:nvGraphicFramePr>
          <p:cNvPr id="4" name="Схема 3"/>
          <p:cNvGraphicFramePr/>
          <p:nvPr>
            <p:extLst>
              <p:ext uri="{D42A27DB-BD31-4B8C-83A1-F6EECF244321}">
                <p14:modId xmlns:p14="http://schemas.microsoft.com/office/powerpoint/2010/main" val="4287799724"/>
              </p:ext>
            </p:extLst>
          </p:nvPr>
        </p:nvGraphicFramePr>
        <p:xfrm>
          <a:off x="357158" y="928670"/>
          <a:ext cx="8501122" cy="550072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1268" name="TextBox 4"/>
          <p:cNvSpPr txBox="1">
            <a:spLocks noChangeArrowheads="1"/>
          </p:cNvSpPr>
          <p:nvPr/>
        </p:nvSpPr>
        <p:spPr bwMode="auto">
          <a:xfrm>
            <a:off x="571500" y="428625"/>
            <a:ext cx="8143875" cy="830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21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 sz="15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 eaLnBrk="1" hangingPunct="1"/>
            <a:r>
              <a:rPr lang="ru-RU" altLang="ru-RU" sz="2400" b="1" dirty="0">
                <a:latin typeface="Times New Roman" pitchFamily="18" charset="0"/>
                <a:cs typeface="Times New Roman" pitchFamily="18" charset="0"/>
              </a:rPr>
              <a:t>Расходы бюджета </a:t>
            </a:r>
            <a:r>
              <a:rPr lang="ru-RU" altLang="ru-RU" sz="2400" b="1" dirty="0" smtClean="0"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altLang="ru-RU" sz="2400" b="1" dirty="0"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 на </a:t>
            </a:r>
            <a:r>
              <a:rPr lang="ru-RU" altLang="ru-RU" sz="2400" b="1" dirty="0" smtClean="0"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altLang="ru-RU" sz="2400" b="1" dirty="0">
                <a:latin typeface="Times New Roman" pitchFamily="18" charset="0"/>
                <a:cs typeface="Times New Roman" pitchFamily="18" charset="0"/>
              </a:rPr>
              <a:t>год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Схема 10"/>
          <p:cNvGraphicFramePr/>
          <p:nvPr>
            <p:extLst>
              <p:ext uri="{D42A27DB-BD31-4B8C-83A1-F6EECF244321}">
                <p14:modId xmlns:p14="http://schemas.microsoft.com/office/powerpoint/2010/main" val="3553050063"/>
              </p:ext>
            </p:extLst>
          </p:nvPr>
        </p:nvGraphicFramePr>
        <p:xfrm>
          <a:off x="0" y="1142984"/>
          <a:ext cx="9144000" cy="571501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44" name="Заголовок 43"/>
          <p:cNvSpPr>
            <a:spLocks noGrp="1"/>
          </p:cNvSpPr>
          <p:nvPr>
            <p:ph type="title"/>
          </p:nvPr>
        </p:nvSpPr>
        <p:spPr>
          <a:xfrm>
            <a:off x="251520" y="500042"/>
            <a:ext cx="8892480" cy="432048"/>
          </a:xfrm>
          <a:noFill/>
          <a:ln>
            <a:noFill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>
            <a:normAutofit fontScale="90000"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2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Расходы бюджета </a:t>
            </a:r>
            <a:r>
              <a:rPr lang="ru-RU" sz="1800" dirty="0" smtClean="0"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sz="1800" dirty="0"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</a:t>
            </a:r>
            <a:r>
              <a:rPr lang="ru-RU" sz="2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на </a:t>
            </a:r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sz="2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год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0" y="0"/>
            <a:ext cx="9144000" cy="500063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 Администрация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 </a:t>
            </a:r>
          </a:p>
        </p:txBody>
      </p:sp>
      <p:sp>
        <p:nvSpPr>
          <p:cNvPr id="2" name="Овал 1"/>
          <p:cNvSpPr/>
          <p:nvPr/>
        </p:nvSpPr>
        <p:spPr>
          <a:xfrm>
            <a:off x="3131840" y="4797152"/>
            <a:ext cx="2808585" cy="2060848"/>
          </a:xfrm>
          <a:prstGeom prst="ellipse">
            <a:avLst/>
          </a:prstGeom>
          <a:solidFill>
            <a:srgbClr val="00CC00"/>
          </a:solidFill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безопасность и правоохранительная деятельность </a:t>
            </a:r>
            <a:r>
              <a:rPr lang="ru-RU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112,0тыс.рублей 3,06%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оборона 92,4 </a:t>
            </a:r>
            <a:r>
              <a:rPr lang="ru-RU" sz="14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тыс.рублей</a:t>
            </a:r>
            <a:r>
              <a:rPr lang="ru-RU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2,5%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ru-RU" sz="1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5" name="Прямая соединительная линия 4"/>
          <p:cNvCxnSpPr>
            <a:cxnSpLocks/>
          </p:cNvCxnSpPr>
          <p:nvPr/>
        </p:nvCxnSpPr>
        <p:spPr>
          <a:xfrm>
            <a:off x="4572000" y="4941888"/>
            <a:ext cx="0" cy="287337"/>
          </a:xfrm>
          <a:prstGeom prst="line">
            <a:avLst/>
          </a:prstGeom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7" name="Овал 6"/>
          <p:cNvSpPr/>
          <p:nvPr/>
        </p:nvSpPr>
        <p:spPr>
          <a:xfrm>
            <a:off x="3455988" y="1143000"/>
            <a:ext cx="2484437" cy="1349375"/>
          </a:xfrm>
          <a:prstGeom prst="ellipse">
            <a:avLst/>
          </a:prstGeom>
          <a:solidFill>
            <a:srgbClr val="00B0F0"/>
          </a:solidFill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экономика 312,8 тыс. рублей 3,5%</a:t>
            </a:r>
          </a:p>
        </p:txBody>
      </p:sp>
      <p:cxnSp>
        <p:nvCxnSpPr>
          <p:cNvPr id="9" name="Прямая соединительная линия 8"/>
          <p:cNvCxnSpPr>
            <a:cxnSpLocks/>
            <a:stCxn id="7" idx="4"/>
          </p:cNvCxnSpPr>
          <p:nvPr/>
        </p:nvCxnSpPr>
        <p:spPr>
          <a:xfrm>
            <a:off x="4697413" y="2492375"/>
            <a:ext cx="0" cy="195263"/>
          </a:xfrm>
          <a:prstGeom prst="line">
            <a:avLst/>
          </a:prstGeom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0" y="0"/>
            <a:ext cx="9144000" cy="571500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Администрация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 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0" y="642938"/>
            <a:ext cx="9144000" cy="101600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Расходы бюджета </a:t>
            </a: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области, формируемые в рамках муниципальных программ </a:t>
            </a: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сельского поселения, и непрограммные расходы на </a:t>
            </a: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год</a:t>
            </a:r>
          </a:p>
        </p:txBody>
      </p:sp>
      <p:graphicFrame>
        <p:nvGraphicFramePr>
          <p:cNvPr id="6" name="Схема 5"/>
          <p:cNvGraphicFramePr/>
          <p:nvPr>
            <p:extLst>
              <p:ext uri="{D42A27DB-BD31-4B8C-83A1-F6EECF244321}">
                <p14:modId xmlns:p14="http://schemas.microsoft.com/office/powerpoint/2010/main" val="549247478"/>
              </p:ext>
            </p:extLst>
          </p:nvPr>
        </p:nvGraphicFramePr>
        <p:xfrm>
          <a:off x="1214414" y="2000240"/>
          <a:ext cx="6858048" cy="271464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pSp>
        <p:nvGrpSpPr>
          <p:cNvPr id="2" name="Группа 8"/>
          <p:cNvGrpSpPr/>
          <p:nvPr/>
        </p:nvGrpSpPr>
        <p:grpSpPr>
          <a:xfrm>
            <a:off x="1002786" y="5254490"/>
            <a:ext cx="605451" cy="402437"/>
            <a:chOff x="-74979" y="514436"/>
            <a:chExt cx="2219809" cy="2304247"/>
          </a:xfrm>
          <a:scene3d>
            <a:camera prst="orthographicFront">
              <a:rot lat="0" lon="0" rev="0"/>
            </a:camera>
            <a:lightRig rig="contrasting" dir="t">
              <a:rot lat="0" lon="0" rev="1200000"/>
            </a:lightRig>
          </a:scene3d>
        </p:grpSpPr>
        <p:sp>
          <p:nvSpPr>
            <p:cNvPr id="10" name="Овал 9"/>
            <p:cNvSpPr/>
            <p:nvPr/>
          </p:nvSpPr>
          <p:spPr>
            <a:xfrm>
              <a:off x="-74979" y="514436"/>
              <a:ext cx="2219809" cy="2304247"/>
            </a:xfrm>
            <a:prstGeom prst="ellipse">
              <a:avLst/>
            </a:prstGeom>
            <a:solidFill>
              <a:schemeClr val="accent5">
                <a:lumMod val="60000"/>
                <a:lumOff val="40000"/>
                <a:alpha val="50000"/>
              </a:schemeClr>
            </a:solidFill>
            <a:sp3d contourW="12700" prstMaterial="clear">
              <a:bevelT w="177800" h="254000"/>
              <a:bevelB w="152400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accent1">
                <a:alpha val="50000"/>
                <a:hueOff val="0"/>
                <a:satOff val="0"/>
                <a:lumOff val="0"/>
                <a:alphaOff val="0"/>
              </a:schemeClr>
            </a:effectRef>
            <a:fontRef idx="minor">
              <a:schemeClr val="tx1"/>
            </a:fontRef>
          </p:style>
        </p:sp>
        <p:sp>
          <p:nvSpPr>
            <p:cNvPr id="11" name="Овал 4"/>
            <p:cNvSpPr/>
            <p:nvPr/>
          </p:nvSpPr>
          <p:spPr>
            <a:xfrm>
              <a:off x="234993" y="786157"/>
              <a:ext cx="1279890" cy="1760806"/>
            </a:xfrm>
            <a:prstGeom prst="rect">
              <a:avLst/>
            </a:prstGeom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tx1"/>
            </a:fontRef>
          </p:style>
          <p:txBody>
            <a:bodyPr lIns="0" tIns="0" rIns="0" bIns="0" spcCol="1270" anchor="ctr"/>
            <a:lstStyle/>
            <a:p>
              <a:pPr algn="ctr" defTabSz="1066800" eaLnBrk="1" fontAlgn="auto" hangingPunct="1">
                <a:lnSpc>
                  <a:spcPct val="90000"/>
                </a:lnSpc>
                <a:spcBef>
                  <a:spcPts val="0"/>
                </a:spcBef>
                <a:spcAft>
                  <a:spcPct val="35000"/>
                </a:spcAft>
                <a:defRPr/>
              </a:pPr>
              <a:endParaRPr lang="ru-RU" sz="2400" dirty="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13318" name="TextBox 11"/>
          <p:cNvSpPr txBox="1">
            <a:spLocks noChangeArrowheads="1"/>
          </p:cNvSpPr>
          <p:nvPr/>
        </p:nvSpPr>
        <p:spPr bwMode="auto">
          <a:xfrm>
            <a:off x="1619250" y="5211763"/>
            <a:ext cx="7056438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21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 sz="15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 sz="1300"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spcAft>
                <a:spcPct val="0"/>
              </a:spcAft>
              <a:buFont typeface="Arial" charset="0"/>
              <a:defRPr sz="1300"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eaLnBrk="1" hangingPunct="1"/>
            <a:r>
              <a:rPr lang="ru-RU" altLang="ru-RU" sz="1600">
                <a:latin typeface="Times New Roman" pitchFamily="18" charset="0"/>
                <a:cs typeface="Times New Roman" pitchFamily="18" charset="0"/>
              </a:rPr>
              <a:t>- расходы бюджета, формируемые в рамках муниципальных программ  Беловского сельсовета Беловского  района  </a:t>
            </a:r>
          </a:p>
        </p:txBody>
      </p:sp>
      <p:sp>
        <p:nvSpPr>
          <p:cNvPr id="17" name="Овал 16"/>
          <p:cNvSpPr/>
          <p:nvPr/>
        </p:nvSpPr>
        <p:spPr>
          <a:xfrm>
            <a:off x="975103" y="6093296"/>
            <a:ext cx="605451" cy="402437"/>
          </a:xfrm>
          <a:prstGeom prst="ellipse">
            <a:avLst/>
          </a:prstGeom>
          <a:solidFill>
            <a:srgbClr val="00B0F0"/>
          </a:solidFill>
          <a:scene3d>
            <a:camera prst="orthographicFront">
              <a:rot lat="0" lon="0" rev="0"/>
            </a:camera>
            <a:lightRig rig="contrasting" dir="t">
              <a:rot lat="0" lon="0" rev="1200000"/>
            </a:lightRig>
          </a:scene3d>
          <a:sp3d contourW="12700" prstMaterial="clear">
            <a:bevelT w="177800" h="254000"/>
            <a:bevelB w="152400"/>
          </a:sp3d>
        </p:spPr>
        <p:style>
          <a:lnRef idx="0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alpha val="50000"/>
              <a:hueOff val="0"/>
              <a:satOff val="0"/>
              <a:lumOff val="0"/>
              <a:alphaOff val="0"/>
            </a:schemeClr>
          </a:effectRef>
          <a:fontRef idx="minor">
            <a:schemeClr val="tx1"/>
          </a:fontRef>
        </p:style>
      </p:sp>
      <p:sp>
        <p:nvSpPr>
          <p:cNvPr id="13322" name="Прямоугольник 21"/>
          <p:cNvSpPr>
            <a:spLocks noChangeArrowheads="1"/>
          </p:cNvSpPr>
          <p:nvPr/>
        </p:nvSpPr>
        <p:spPr bwMode="auto">
          <a:xfrm>
            <a:off x="1687513" y="6067425"/>
            <a:ext cx="6192837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eaLnBrk="1" hangingPunct="1"/>
            <a:r>
              <a:rPr lang="ru-RU" altLang="ru-RU" sz="1600">
                <a:latin typeface="Times New Roman" pitchFamily="18" charset="0"/>
                <a:cs typeface="Times New Roman" pitchFamily="18" charset="0"/>
              </a:rPr>
              <a:t>- непрограммные расходы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0" y="0"/>
            <a:ext cx="9144000" cy="500063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 Администрация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 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07950" y="571500"/>
            <a:ext cx="8856663" cy="7080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Структура расходов бюджета </a:t>
            </a: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Коммунаровского </a:t>
            </a: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сельсовета Беловского района Курской области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на </a:t>
            </a:r>
            <a:r>
              <a:rPr lang="ru-RU" sz="2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sz="2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год по разделам</a:t>
            </a:r>
          </a:p>
        </p:txBody>
      </p:sp>
      <p:sp>
        <p:nvSpPr>
          <p:cNvPr id="17" name="Прямоугольник 16"/>
          <p:cNvSpPr/>
          <p:nvPr/>
        </p:nvSpPr>
        <p:spPr>
          <a:xfrm>
            <a:off x="3403600" y="1279525"/>
            <a:ext cx="2857500" cy="3949700"/>
          </a:xfrm>
          <a:prstGeom prst="rect">
            <a:avLst/>
          </a:prstGeom>
          <a:solidFill>
            <a:srgbClr val="61F448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400" b="1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Жилищно-коммунальное хозяйство</a:t>
            </a:r>
            <a:endParaRPr lang="ru-RU" sz="2400" b="1" i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400" b="1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24,5%</a:t>
            </a:r>
            <a:endParaRPr lang="ru-RU" sz="2400" b="1" i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6261100" y="1285875"/>
            <a:ext cx="2571750" cy="2714625"/>
          </a:xfrm>
          <a:prstGeom prst="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000" b="1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Культура и кинематография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2000" b="1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17,9%</a:t>
            </a:r>
            <a:endParaRPr lang="ru-RU" sz="2000" b="1" i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142875" y="1279525"/>
            <a:ext cx="3260725" cy="5364163"/>
          </a:xfrm>
          <a:prstGeom prst="rect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b="1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Общегосударственные расходы</a:t>
            </a:r>
            <a:endParaRPr lang="ru-RU" b="1" i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b="1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49,0  </a:t>
            </a:r>
            <a:r>
              <a:rPr lang="ru-RU" b="1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%</a:t>
            </a:r>
          </a:p>
        </p:txBody>
      </p:sp>
      <p:sp>
        <p:nvSpPr>
          <p:cNvPr id="27" name="Прямоугольник 26"/>
          <p:cNvSpPr/>
          <p:nvPr/>
        </p:nvSpPr>
        <p:spPr>
          <a:xfrm>
            <a:off x="6261100" y="5517233"/>
            <a:ext cx="2597150" cy="112645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b="1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Физическая культура и спорт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b="1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0,11 </a:t>
            </a:r>
            <a:r>
              <a:rPr lang="ru-RU" b="1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%</a:t>
            </a:r>
            <a:endParaRPr lang="ru-RU" dirty="0"/>
          </a:p>
        </p:txBody>
      </p:sp>
      <p:sp>
        <p:nvSpPr>
          <p:cNvPr id="2" name="Прямоугольник 1"/>
          <p:cNvSpPr/>
          <p:nvPr/>
        </p:nvSpPr>
        <p:spPr>
          <a:xfrm>
            <a:off x="3403600" y="5229225"/>
            <a:ext cx="2857500" cy="1414463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безопасность и правоохранительная деятельность </a:t>
            </a:r>
            <a:r>
              <a:rPr lang="ru-RU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3,0%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оборона  2,5%</a:t>
            </a:r>
            <a:endParaRPr lang="ru-RU" sz="1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ru-RU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6261100" y="4011613"/>
            <a:ext cx="2597150" cy="1505620"/>
          </a:xfrm>
          <a:prstGeom prst="rect">
            <a:avLst/>
          </a:prstGeom>
          <a:solidFill>
            <a:srgbClr val="FF99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экономика </a:t>
            </a:r>
            <a:r>
              <a:rPr lang="ru-RU" sz="1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2,7%</a:t>
            </a:r>
            <a:endParaRPr lang="ru-RU" sz="1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7464</TotalTime>
  <Words>471</Words>
  <Application>Microsoft Office PowerPoint</Application>
  <PresentationFormat>Экран (4:3)</PresentationFormat>
  <Paragraphs>79</Paragraphs>
  <Slides>8</Slides>
  <Notes>3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Тема Office</vt:lpstr>
      <vt:lpstr>Презентация PowerPoint</vt:lpstr>
      <vt:lpstr>Презентация PowerPoint</vt:lpstr>
      <vt:lpstr>Бюджет Коммунаровского сельсовета Беловского района Курской области на 2022 год направлен на решение следующих ключевых задач:</vt:lpstr>
      <vt:lpstr> Основные параметры бюджета  Коммунаровского сельсовета Беловского района Курской области на 2022 год (тыс. руб.)</vt:lpstr>
      <vt:lpstr>Презентация PowerPoint</vt:lpstr>
      <vt:lpstr>Расходы бюджета Коммунаровского сельсовета Беловского района Курской области на 2022 год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User</dc:creator>
  <cp:lastModifiedBy>KOMMUNARSS</cp:lastModifiedBy>
  <cp:revision>657</cp:revision>
  <cp:lastPrinted>2013-11-22T13:20:24Z</cp:lastPrinted>
  <dcterms:created xsi:type="dcterms:W3CDTF">2013-11-19T11:15:28Z</dcterms:created>
  <dcterms:modified xsi:type="dcterms:W3CDTF">2023-02-27T08:30:25Z</dcterms:modified>
</cp:coreProperties>
</file>

<file path=docProps/thumbnail.jpeg>
</file>